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</p:sldMasterIdLst>
  <p:notesMasterIdLst>
    <p:notesMasterId r:id="rId45"/>
  </p:notesMasterIdLst>
  <p:handoutMasterIdLst>
    <p:handoutMasterId r:id="rId46"/>
  </p:handoutMasterIdLst>
  <p:sldIdLst>
    <p:sldId id="262" r:id="rId2"/>
    <p:sldId id="257" r:id="rId3"/>
    <p:sldId id="270" r:id="rId4"/>
    <p:sldId id="261" r:id="rId5"/>
    <p:sldId id="271" r:id="rId6"/>
    <p:sldId id="272" r:id="rId7"/>
    <p:sldId id="280" r:id="rId8"/>
    <p:sldId id="281" r:id="rId9"/>
    <p:sldId id="282" r:id="rId10"/>
    <p:sldId id="283" r:id="rId11"/>
    <p:sldId id="274" r:id="rId12"/>
    <p:sldId id="275" r:id="rId13"/>
    <p:sldId id="279" r:id="rId14"/>
    <p:sldId id="285" r:id="rId15"/>
    <p:sldId id="286" r:id="rId16"/>
    <p:sldId id="287" r:id="rId17"/>
    <p:sldId id="288" r:id="rId18"/>
    <p:sldId id="289" r:id="rId19"/>
    <p:sldId id="291" r:id="rId20"/>
    <p:sldId id="290" r:id="rId21"/>
    <p:sldId id="293" r:id="rId22"/>
    <p:sldId id="294" r:id="rId23"/>
    <p:sldId id="295" r:id="rId24"/>
    <p:sldId id="296" r:id="rId25"/>
    <p:sldId id="297" r:id="rId26"/>
    <p:sldId id="299" r:id="rId27"/>
    <p:sldId id="301" r:id="rId28"/>
    <p:sldId id="300" r:id="rId29"/>
    <p:sldId id="302" r:id="rId30"/>
    <p:sldId id="303" r:id="rId31"/>
    <p:sldId id="304" r:id="rId32"/>
    <p:sldId id="305" r:id="rId33"/>
    <p:sldId id="316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5" r:id="rId43"/>
    <p:sldId id="31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421" autoAdjust="0"/>
  </p:normalViewPr>
  <p:slideViewPr>
    <p:cSldViewPr snapToGrid="0">
      <p:cViewPr varScale="1">
        <p:scale>
          <a:sx n="34" d="100"/>
          <a:sy n="34" d="100"/>
        </p:scale>
        <p:origin x="534" y="47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5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11"/>
    </p:cViewPr>
  </p:sorter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3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2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8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86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51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6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2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2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08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0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8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2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3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17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  <p:sldLayoutId id="2147484022" r:id="rId18"/>
    <p:sldLayoutId id="2147483651" r:id="rId19"/>
    <p:sldLayoutId id="2147483656" r:id="rId20"/>
    <p:sldLayoutId id="2147483657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889" y="5687150"/>
            <a:ext cx="11125200" cy="9144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/>
              <a:t>The Limping Child:</a:t>
            </a:r>
            <a:br>
              <a:rPr lang="en-US" sz="6000" b="1" dirty="0" smtClean="0"/>
            </a:br>
            <a:r>
              <a:rPr lang="en-US" sz="4000" dirty="0" smtClean="0"/>
              <a:t>The good, bad and do not miss</a:t>
            </a:r>
            <a:endParaRPr lang="en-US" sz="40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7" b="12967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6" t="292" r="-1458" b="-292"/>
          <a:stretch/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1" t="-292" r="-63" b="292"/>
          <a:stretch/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16558" y="4814197"/>
            <a:ext cx="3791120" cy="823216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en-US" sz="3000" b="1" dirty="0" smtClean="0"/>
              <a:t>Kelly </a:t>
            </a:r>
            <a:r>
              <a:rPr lang="en-US" sz="2800" b="1" dirty="0" smtClean="0"/>
              <a:t>Crown</a:t>
            </a:r>
            <a:r>
              <a:rPr lang="en-US" sz="3000" b="1" dirty="0" smtClean="0"/>
              <a:t>, PA-C</a:t>
            </a:r>
          </a:p>
          <a:p>
            <a:pPr algn="r"/>
            <a:r>
              <a:rPr lang="en-US" sz="1900" dirty="0" smtClean="0"/>
              <a:t>Pediatric Orthopedic Surgery</a:t>
            </a:r>
            <a:endParaRPr lang="en-US" sz="1900" dirty="0"/>
          </a:p>
        </p:txBody>
      </p:sp>
      <p:grpSp>
        <p:nvGrpSpPr>
          <p:cNvPr id="6" name="Group 5"/>
          <p:cNvGrpSpPr/>
          <p:nvPr/>
        </p:nvGrpSpPr>
        <p:grpSpPr>
          <a:xfrm>
            <a:off x="8538882" y="5486399"/>
            <a:ext cx="3461219" cy="1241193"/>
            <a:chOff x="8826593" y="5150223"/>
            <a:chExt cx="3509683" cy="1550475"/>
          </a:xfrm>
        </p:grpSpPr>
        <p:sp>
          <p:nvSpPr>
            <p:cNvPr id="5" name="Rectangle 4"/>
            <p:cNvSpPr/>
            <p:nvPr/>
          </p:nvSpPr>
          <p:spPr>
            <a:xfrm>
              <a:off x="8826593" y="5150223"/>
              <a:ext cx="3509683" cy="15504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06728" y="5329473"/>
              <a:ext cx="3171825" cy="1181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/>
          <p:cNvSpPr txBox="1">
            <a:spLocks/>
          </p:cNvSpPr>
          <p:nvPr/>
        </p:nvSpPr>
        <p:spPr>
          <a:xfrm>
            <a:off x="309936" y="1344296"/>
            <a:ext cx="4396338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Tests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91674" y="1960551"/>
            <a:ext cx="5989808" cy="467577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CBC, CRP, ESR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*Kocher Criteria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Xray</a:t>
            </a:r>
            <a:r>
              <a:rPr lang="en-US" sz="2400" dirty="0" smtClean="0"/>
              <a:t>: Pelvis AP/Frog 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Normal doesn’t mean something isn’t wrong.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Late sign is narrowing, edema and ANV/collapse of the femoral head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Ultrasound</a:t>
            </a:r>
            <a:r>
              <a:rPr lang="en-US" sz="2400" dirty="0"/>
              <a:t> </a:t>
            </a:r>
            <a:r>
              <a:rPr lang="en-US" sz="2400" dirty="0" smtClean="0"/>
              <a:t>if 2+ Kocher Criteria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MRI more sensitive but can delay 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Aspiration</a:t>
            </a:r>
          </a:p>
          <a:p>
            <a:pPr lvl="1"/>
            <a:r>
              <a:rPr lang="en-US" sz="2200" dirty="0" smtClean="0"/>
              <a:t>&gt;</a:t>
            </a:r>
            <a:r>
              <a:rPr lang="en-US" sz="2200" dirty="0"/>
              <a:t>50,000 cells/mm</a:t>
            </a:r>
            <a:r>
              <a:rPr lang="en-US" sz="2200" baseline="30000" dirty="0"/>
              <a:t>3</a:t>
            </a:r>
            <a:r>
              <a:rPr lang="en-US" sz="2200" dirty="0"/>
              <a:t>, &gt;75% segmented neutrophils</a:t>
            </a:r>
          </a:p>
          <a:p>
            <a:pPr lvl="1"/>
            <a:r>
              <a:rPr lang="en-US" sz="2200" dirty="0"/>
              <a:t>Positive gram stain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EITHER </a:t>
            </a:r>
            <a:r>
              <a:rPr lang="en-US" sz="2200" dirty="0">
                <a:solidFill>
                  <a:srgbClr val="FF0000"/>
                </a:solidFill>
                <a:sym typeface="Wingdings" panose="05000000000000000000" pitchFamily="2" charset="2"/>
              </a:rPr>
              <a:t> SURGERY</a:t>
            </a:r>
            <a:endParaRPr lang="en-US" sz="22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 smtClean="0"/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5701553" y="1344296"/>
            <a:ext cx="5641034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Treatment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6038579" y="1920558"/>
            <a:ext cx="6490447" cy="43561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EMERGENT SURGERY for I&amp;D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Sometimes, </a:t>
            </a:r>
            <a:r>
              <a:rPr lang="en-US" sz="2400" dirty="0" err="1" smtClean="0"/>
              <a:t>repease</a:t>
            </a:r>
            <a:r>
              <a:rPr lang="en-US" sz="2400" dirty="0" smtClean="0"/>
              <a:t> I&amp;D’s are </a:t>
            </a:r>
            <a:r>
              <a:rPr lang="en-US" sz="2400" dirty="0" err="1" smtClean="0"/>
              <a:t>nessesary</a:t>
            </a:r>
            <a:r>
              <a:rPr lang="en-US" sz="2400" dirty="0" smtClean="0"/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 smtClean="0"/>
              <a:t>continue to follow the CRP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/>
              <a:t>If it’s increasing, take back to surgery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6 weeks IV antibiotics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9936" y="181991"/>
            <a:ext cx="79785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>
                <a:solidFill>
                  <a:schemeClr val="accent1"/>
                </a:solidFill>
              </a:rPr>
              <a:t>Septic </a:t>
            </a:r>
            <a:r>
              <a:rPr lang="en-US" sz="4800" b="1" u="sng" smtClean="0">
                <a:solidFill>
                  <a:schemeClr val="accent1"/>
                </a:solidFill>
              </a:rPr>
              <a:t>Arthritis</a:t>
            </a:r>
            <a:r>
              <a:rPr lang="en-US" sz="2800" dirty="0">
                <a:solidFill>
                  <a:srgbClr val="DFE3E5"/>
                </a:solidFill>
                <a:ea typeface="+mj-ea"/>
                <a:cs typeface="+mj-cs"/>
              </a:rPr>
              <a:t/>
            </a:r>
            <a:br>
              <a:rPr lang="en-US" sz="2800" dirty="0">
                <a:solidFill>
                  <a:srgbClr val="DFE3E5"/>
                </a:solidFill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3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  <p:bldP spid="18" grpId="0" build="p"/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6489" y="-98609"/>
            <a:ext cx="9404723" cy="140053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4800" b="1" u="sng" dirty="0" smtClean="0">
                <a:solidFill>
                  <a:schemeClr val="accent1"/>
                </a:solidFill>
              </a:rPr>
              <a:t>Transient (Toxic) Synovitis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	</a:t>
            </a:r>
            <a:r>
              <a:rPr lang="en-US" sz="2800" dirty="0" smtClean="0"/>
              <a:t>* No. 1 Cause of limp/hip pain in children age 2-8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53850" y="2034655"/>
            <a:ext cx="10565313" cy="41346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FF00"/>
                </a:solidFill>
              </a:rPr>
              <a:t>Self-limited</a:t>
            </a:r>
            <a:r>
              <a:rPr lang="en-US" sz="2800" dirty="0" smtClean="0"/>
              <a:t> </a:t>
            </a:r>
            <a:r>
              <a:rPr lang="en-US" sz="2800" dirty="0"/>
              <a:t>inflammatory joint </a:t>
            </a:r>
            <a:r>
              <a:rPr lang="en-US" sz="2800" dirty="0" smtClean="0"/>
              <a:t>condition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Most commonly affects the hip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Most commonly complain of “Knee/Thigh Pain”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Males 2:1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Diagnosis of Exclusion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FF00"/>
                </a:solidFill>
              </a:rPr>
              <a:t>MUST RULE OUT SEPTIC ARTHRITIS</a:t>
            </a:r>
            <a:endParaRPr lang="en-US" sz="2800" b="1" dirty="0">
              <a:solidFill>
                <a:srgbClr val="00FF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No single laboratory or imaging study will be definitive to confirm or exclude transient synovitis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/>
          <p:cNvSpPr txBox="1">
            <a:spLocks/>
          </p:cNvSpPr>
          <p:nvPr/>
        </p:nvSpPr>
        <p:spPr>
          <a:xfrm>
            <a:off x="309936" y="1344296"/>
            <a:ext cx="4396338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Symptoms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1333" y="2165715"/>
            <a:ext cx="5989808" cy="37417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Limp or refuse to bear weight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FF00"/>
                </a:solidFill>
              </a:rPr>
              <a:t>Knee </a:t>
            </a:r>
            <a:r>
              <a:rPr lang="en-US" sz="2400" dirty="0" smtClean="0"/>
              <a:t>or hip pain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REMOTE history of an ILLNESS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1 to 5 weeks ago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Viral or bacterial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NO injury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Typically worse in the morning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AFEBRILE or low grade fever (99-101)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Limp improves with NSAIDs</a:t>
            </a:r>
          </a:p>
          <a:p>
            <a:endParaRPr lang="en-US" sz="1600" dirty="0"/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5889812" y="1344296"/>
            <a:ext cx="5641034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Physical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Exam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5701553" y="2165714"/>
            <a:ext cx="6490447" cy="43561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Afebrile or low grade fever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Not toxic/sick looking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Passive ROM: Asymmetry +/- guarding and pain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 smtClean="0"/>
              <a:t>Hips</a:t>
            </a:r>
            <a:r>
              <a:rPr lang="en-US" sz="2200" dirty="0" smtClean="0"/>
              <a:t>: decreased Abduction and   Internal Rotation (+Impingement)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Knee: lack full flexion +/- lack terminal extension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No TTP, No erythema, No visible effusion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9936" y="181991"/>
            <a:ext cx="79785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rgbClr val="1CADE4"/>
                </a:solidFill>
                <a:ea typeface="+mj-ea"/>
                <a:cs typeface="+mj-cs"/>
              </a:rPr>
              <a:t>Transient (Toxic) Synovitis</a:t>
            </a:r>
            <a:r>
              <a:rPr lang="en-US" sz="2800" dirty="0">
                <a:solidFill>
                  <a:srgbClr val="DFE3E5"/>
                </a:solidFill>
                <a:ea typeface="+mj-ea"/>
                <a:cs typeface="+mj-cs"/>
              </a:rPr>
              <a:t/>
            </a:r>
            <a:br>
              <a:rPr lang="en-US" sz="2800" dirty="0">
                <a:solidFill>
                  <a:srgbClr val="DFE3E5"/>
                </a:solidFill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/>
          <p:cNvSpPr txBox="1">
            <a:spLocks/>
          </p:cNvSpPr>
          <p:nvPr/>
        </p:nvSpPr>
        <p:spPr>
          <a:xfrm>
            <a:off x="309936" y="1344296"/>
            <a:ext cx="4396338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Tests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91674" y="1960552"/>
            <a:ext cx="5989808" cy="37417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CBC, CRP, *ESR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Normal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Xray</a:t>
            </a:r>
            <a:r>
              <a:rPr lang="en-US" sz="2400" dirty="0" smtClean="0"/>
              <a:t>: Pelvis AP/Frog 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Normal vs slight widening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Ultrasound</a:t>
            </a: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5701553" y="1344296"/>
            <a:ext cx="5641034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Treatment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5701553" y="1920558"/>
            <a:ext cx="6490447" cy="43561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Self limiting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Symptoms can resolve in a week or as long as 4-5 weeks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The faster the patient is put on </a:t>
            </a:r>
            <a:r>
              <a:rPr lang="en-US" sz="2200" b="1" dirty="0" smtClean="0"/>
              <a:t>Motrin</a:t>
            </a:r>
            <a:r>
              <a:rPr lang="en-US" sz="2200" dirty="0" smtClean="0"/>
              <a:t>, TID, the faster their pain/symptoms resolve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9936" y="181991"/>
            <a:ext cx="79785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rgbClr val="1CADE4"/>
                </a:solidFill>
                <a:ea typeface="+mj-ea"/>
                <a:cs typeface="+mj-cs"/>
              </a:rPr>
              <a:t>Transient (Toxic) Synovitis</a:t>
            </a:r>
            <a:r>
              <a:rPr lang="en-US" sz="2800" dirty="0">
                <a:solidFill>
                  <a:srgbClr val="DFE3E5"/>
                </a:solidFill>
                <a:ea typeface="+mj-ea"/>
                <a:cs typeface="+mj-cs"/>
              </a:rPr>
              <a:t/>
            </a:r>
            <a:br>
              <a:rPr lang="en-US" sz="2800" dirty="0">
                <a:solidFill>
                  <a:srgbClr val="DFE3E5"/>
                </a:solidFill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4591329"/>
            <a:ext cx="3619500" cy="208597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54017" y="5838611"/>
            <a:ext cx="3036348" cy="487768"/>
            <a:chOff x="554017" y="5838611"/>
            <a:chExt cx="3036348" cy="487768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897810" y="5838611"/>
              <a:ext cx="390520" cy="1085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545237" y="5838611"/>
              <a:ext cx="4430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810435" y="5957047"/>
              <a:ext cx="779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0.49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4017" y="5894055"/>
              <a:ext cx="779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0.43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9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uiExpand="1" build="p"/>
      <p:bldP spid="18" grpId="0" build="p"/>
      <p:bldP spid="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6489" y="-98609"/>
            <a:ext cx="9404723" cy="149198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4800" b="1" u="sng" dirty="0" smtClean="0">
                <a:solidFill>
                  <a:schemeClr val="accent1"/>
                </a:solidFill>
              </a:rPr>
              <a:t>Toddler’s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8364" y="1393371"/>
            <a:ext cx="10565313" cy="513805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100" b="1" dirty="0" smtClean="0">
                <a:solidFill>
                  <a:srgbClr val="00FF00"/>
                </a:solidFill>
              </a:rPr>
              <a:t>Low energy</a:t>
            </a:r>
            <a:r>
              <a:rPr lang="en-US" sz="3100" b="1" dirty="0" smtClean="0"/>
              <a:t> injury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b="1" dirty="0" smtClean="0"/>
              <a:t>i.e.) Trip and fall over a toy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b="1" dirty="0" smtClean="0"/>
              <a:t>Classic: going down a slide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b="1" dirty="0" smtClean="0"/>
              <a:t>Age &lt; 3y/o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b="1" dirty="0" smtClean="0"/>
              <a:t>Walking toddlers: low likelihood of child abuse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 smtClean="0"/>
              <a:t>If not walking, suspect abuse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b="1" dirty="0" smtClean="0"/>
              <a:t>STABLE fractures: commonly spiral/oblique fracture of the tibia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 smtClean="0"/>
              <a:t>Other common locations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b="1" dirty="0" smtClean="0"/>
              <a:t>1</a:t>
            </a:r>
            <a:r>
              <a:rPr lang="en-US" sz="2600" b="1" baseline="30000" dirty="0" smtClean="0"/>
              <a:t>st</a:t>
            </a:r>
            <a:r>
              <a:rPr lang="en-US" sz="2600" b="1" dirty="0" smtClean="0"/>
              <a:t> Metatarsal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b="1" dirty="0" smtClean="0"/>
              <a:t>Tibia +/- Fibula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b="1" dirty="0" smtClean="0"/>
              <a:t>Femur (higher suspicion for abuse)</a:t>
            </a:r>
          </a:p>
        </p:txBody>
      </p:sp>
    </p:spTree>
    <p:extLst>
      <p:ext uri="{BB962C8B-B14F-4D97-AF65-F5344CB8AC3E}">
        <p14:creationId xmlns:p14="http://schemas.microsoft.com/office/powerpoint/2010/main" val="20672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/>
          <p:cNvSpPr txBox="1">
            <a:spLocks/>
          </p:cNvSpPr>
          <p:nvPr/>
        </p:nvSpPr>
        <p:spPr>
          <a:xfrm>
            <a:off x="309936" y="1344296"/>
            <a:ext cx="4396338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Symptoms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1333" y="2165715"/>
            <a:ext cx="5250220" cy="37417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Limp or refuse to bear weight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Crawling: tibia, fibula </a:t>
            </a:r>
            <a:r>
              <a:rPr lang="en-US" sz="2200" dirty="0" err="1" smtClean="0"/>
              <a:t>fx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Not walking: tibia or femur </a:t>
            </a:r>
            <a:r>
              <a:rPr lang="en-US" sz="2200" dirty="0" err="1" smtClean="0"/>
              <a:t>fx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Walk on lateral aspect of foot or on their heel: Metatarsal </a:t>
            </a:r>
            <a:r>
              <a:rPr lang="en-US" sz="2200" dirty="0" err="1" smtClean="0"/>
              <a:t>fx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Injury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AFEBRILE </a:t>
            </a: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5889812" y="1344296"/>
            <a:ext cx="5641034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Physical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Exam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5701553" y="2165714"/>
            <a:ext cx="6490447" cy="40899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Afebrile, Nontoxic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u="sng" dirty="0" smtClean="0"/>
              <a:t>BONY TTP</a:t>
            </a:r>
            <a:r>
              <a:rPr lang="en-US" sz="2400" dirty="0" smtClean="0"/>
              <a:t> and/or pain with rotation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Passive ROM: Asymmetry +/- guarding and pain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Pain with hip ROM: femur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Pain with knee ROM: distal femur or proximal tibia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Pain with ankle ROM: distal tibia/fibula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9936" y="181991"/>
            <a:ext cx="79785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chemeClr val="accent1"/>
                </a:solidFill>
              </a:rPr>
              <a:t>Toddler’s Fractures</a:t>
            </a:r>
            <a:r>
              <a:rPr lang="en-US" sz="2800" dirty="0">
                <a:solidFill>
                  <a:srgbClr val="DFE3E5"/>
                </a:solidFill>
                <a:ea typeface="+mj-ea"/>
                <a:cs typeface="+mj-cs"/>
              </a:rPr>
              <a:t/>
            </a:r>
            <a:br>
              <a:rPr lang="en-US" sz="2800" dirty="0">
                <a:solidFill>
                  <a:srgbClr val="DFE3E5"/>
                </a:solidFill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1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/>
          <p:cNvSpPr txBox="1">
            <a:spLocks/>
          </p:cNvSpPr>
          <p:nvPr/>
        </p:nvSpPr>
        <p:spPr>
          <a:xfrm>
            <a:off x="309936" y="1126584"/>
            <a:ext cx="4396338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Tests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09936" y="1702846"/>
            <a:ext cx="6046053" cy="37417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600" dirty="0" err="1" smtClean="0"/>
              <a:t>Xray</a:t>
            </a:r>
            <a:r>
              <a:rPr lang="en-US" sz="2600" dirty="0" smtClean="0"/>
              <a:t>: nondisplaced subtle fracture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Sometimes a clinical diagnosis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Might not be visible for a week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Late finding is new periosteal reaction</a:t>
            </a: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6166011" y="1126584"/>
            <a:ext cx="5641034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Treatment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6239877" y="1674899"/>
            <a:ext cx="6025989" cy="46979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Self limiting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Cast vs observation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Heal in 2-4 weeks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Limp up to 6 weeks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Typically no long term sequela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Proximal Tibia (Cozen Fracture) slight risk of developing Cozen Deformity (Valgus deformity of the knee 1-2 years after)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9936" y="181991"/>
            <a:ext cx="79785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chemeClr val="accent1"/>
                </a:solidFill>
              </a:rPr>
              <a:t>Toddler’s Fractures</a:t>
            </a:r>
            <a:r>
              <a:rPr lang="en-US" sz="2800" dirty="0">
                <a:solidFill>
                  <a:srgbClr val="DFE3E5"/>
                </a:solidFill>
                <a:ea typeface="+mj-ea"/>
                <a:cs typeface="+mj-cs"/>
              </a:rPr>
              <a:t/>
            </a:r>
            <a:br>
              <a:rPr lang="en-US" sz="2800" dirty="0">
                <a:solidFill>
                  <a:srgbClr val="DFE3E5"/>
                </a:solidFill>
                <a:ea typeface="+mj-ea"/>
                <a:cs typeface="+mj-cs"/>
              </a:rPr>
            </a:b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77605" y="-728957"/>
            <a:ext cx="11994438" cy="7257758"/>
            <a:chOff x="0" y="-530942"/>
            <a:chExt cx="11994438" cy="72577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28" t="15256" r="5957" b="18916"/>
            <a:stretch/>
          </p:blipFill>
          <p:spPr>
            <a:xfrm>
              <a:off x="0" y="470883"/>
              <a:ext cx="4746342" cy="5941463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4820208" y="-530942"/>
              <a:ext cx="3145802" cy="7257758"/>
              <a:chOff x="2251175" y="-2355489"/>
              <a:chExt cx="1790534" cy="643400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1175" y="-2355489"/>
                <a:ext cx="1790534" cy="6434004"/>
              </a:xfrm>
              <a:prstGeom prst="rect">
                <a:avLst/>
              </a:prstGeom>
            </p:spPr>
          </p:pic>
          <p:cxnSp>
            <p:nvCxnSpPr>
              <p:cNvPr id="13" name="Straight Arrow Connector 12"/>
              <p:cNvCxnSpPr/>
              <p:nvPr/>
            </p:nvCxnSpPr>
            <p:spPr>
              <a:xfrm>
                <a:off x="2340874" y="319069"/>
                <a:ext cx="525691" cy="12910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132" y="439514"/>
              <a:ext cx="3893306" cy="5933341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86928" y="374449"/>
            <a:ext cx="6052949" cy="5582601"/>
            <a:chOff x="186928" y="374449"/>
            <a:chExt cx="6052949" cy="558260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28" y="374449"/>
              <a:ext cx="3862557" cy="558260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630" y="400653"/>
              <a:ext cx="2242247" cy="5556397"/>
            </a:xfrm>
            <a:prstGeom prst="rect">
              <a:avLst/>
            </a:prstGeom>
          </p:spPr>
        </p:pic>
      </p:grpSp>
      <p:cxnSp>
        <p:nvCxnSpPr>
          <p:cNvPr id="4" name="Straight Connector 3"/>
          <p:cNvCxnSpPr/>
          <p:nvPr/>
        </p:nvCxnSpPr>
        <p:spPr>
          <a:xfrm flipH="1">
            <a:off x="4223657" y="624114"/>
            <a:ext cx="304800" cy="53329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38583" y="512383"/>
            <a:ext cx="121251" cy="54446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8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  <p:bldP spid="18" grpId="0" build="p"/>
      <p:bldP spid="1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6489" y="-98609"/>
            <a:ext cx="10226368" cy="140053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4800" b="1" u="sng" dirty="0" smtClean="0">
                <a:solidFill>
                  <a:schemeClr val="accent1"/>
                </a:solidFill>
              </a:rPr>
              <a:t>Leg-Calve-</a:t>
            </a:r>
            <a:r>
              <a:rPr lang="en-US" sz="4800" b="1" u="sng" dirty="0" err="1" smtClean="0">
                <a:solidFill>
                  <a:schemeClr val="accent1"/>
                </a:solidFill>
              </a:rPr>
              <a:t>Perthes</a:t>
            </a:r>
            <a:r>
              <a:rPr lang="en-US" sz="4800" b="1" dirty="0" smtClean="0">
                <a:solidFill>
                  <a:schemeClr val="accent1"/>
                </a:solidFill>
              </a:rPr>
              <a:t>     </a:t>
            </a:r>
            <a:r>
              <a:rPr lang="en-US" sz="4800" b="1" dirty="0" smtClean="0">
                <a:solidFill>
                  <a:srgbClr val="00FF00"/>
                </a:solidFill>
              </a:rPr>
              <a:t>aka </a:t>
            </a:r>
            <a:r>
              <a:rPr lang="en-US" sz="4800" b="1" dirty="0" err="1" smtClean="0">
                <a:solidFill>
                  <a:srgbClr val="00FF00"/>
                </a:solidFill>
              </a:rPr>
              <a:t>Perthes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95792" y="1410540"/>
            <a:ext cx="10565313" cy="413469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Avascular Necrosis of the Femoral Head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Unknown etiology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Can cause permanent deformity of the femoral head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Earlier treatment, minimizes this risk of permanent deformity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Boys 5:1 more likely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Age typically 4-7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Age &lt;6 better prognosis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Age &gt; 8 worse prognosis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68" y="4528456"/>
            <a:ext cx="6689732" cy="247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5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/>
          <p:cNvSpPr txBox="1">
            <a:spLocks/>
          </p:cNvSpPr>
          <p:nvPr/>
        </p:nvSpPr>
        <p:spPr>
          <a:xfrm>
            <a:off x="309936" y="1344296"/>
            <a:ext cx="4396338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Symptoms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35221" y="1977033"/>
            <a:ext cx="5989808" cy="37417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PAINLESS LIMP (first symptom)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+/- Hip, thigh or </a:t>
            </a:r>
            <a:r>
              <a:rPr lang="en-US" sz="2400" dirty="0" smtClean="0">
                <a:solidFill>
                  <a:srgbClr val="00FF00"/>
                </a:solidFill>
              </a:rPr>
              <a:t>Knee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NO injury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Afebrile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Symptoms Wax </a:t>
            </a:r>
            <a:r>
              <a:rPr lang="en-US" sz="2400" dirty="0"/>
              <a:t>and Wane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Worse during or after </a:t>
            </a:r>
            <a:r>
              <a:rPr lang="en-US" sz="2400" dirty="0" smtClean="0"/>
              <a:t>activities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Improve with rest and NSAIDs</a:t>
            </a: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5657583" y="1344296"/>
            <a:ext cx="5641034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Physical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Exam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5701553" y="2165714"/>
            <a:ext cx="6490447" cy="43561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Antalgic gait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Trendelenburg gait late finding once femoral head collapses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Decreased hip ROM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Loss of Abduction and Internal Rotation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Hip flexion contracture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Limp </a:t>
            </a:r>
            <a:r>
              <a:rPr lang="en-US" sz="2400" dirty="0"/>
              <a:t>L</a:t>
            </a:r>
            <a:r>
              <a:rPr lang="en-US" sz="2400" dirty="0" smtClean="0"/>
              <a:t>ength Discrepancy (late finding)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Hip contracture can exacerbate this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9936" y="181991"/>
            <a:ext cx="7978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rgbClr val="1CADE4"/>
                </a:solidFill>
                <a:ea typeface="+mj-ea"/>
                <a:cs typeface="+mj-cs"/>
              </a:rPr>
              <a:t>Leg-Calve-</a:t>
            </a:r>
            <a:r>
              <a:rPr lang="en-US" sz="4800" b="1" u="sng" dirty="0" err="1">
                <a:solidFill>
                  <a:srgbClr val="1CADE4"/>
                </a:solidFill>
                <a:ea typeface="+mj-ea"/>
                <a:cs typeface="+mj-cs"/>
              </a:rPr>
              <a:t>Perthes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r="23250"/>
          <a:stretch/>
        </p:blipFill>
        <p:spPr>
          <a:xfrm>
            <a:off x="1654629" y="174619"/>
            <a:ext cx="8055428" cy="622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 smtClean="0"/>
              <a:t>Disclosures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2484"/>
            <a:ext cx="10515600" cy="435133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I have no relevant financial relationships with the manufacturer(s) of any commercial product(s) and/or provider(s) of commercial services discussed in this CME activity.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I do not intend to discuss an unapproved/investigative use of a commercial product/device in my presentation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/>
          <p:cNvSpPr txBox="1">
            <a:spLocks/>
          </p:cNvSpPr>
          <p:nvPr/>
        </p:nvSpPr>
        <p:spPr>
          <a:xfrm>
            <a:off x="309936" y="1344296"/>
            <a:ext cx="4396338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Tests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91674" y="1960552"/>
            <a:ext cx="5209879" cy="37417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Xray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Normal first 3-6mo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Early signs is medial joint space narrowing, sclerosis and flattening of the femoral head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MRI is the gold standard for diagnosis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Follow with serial </a:t>
            </a:r>
            <a:r>
              <a:rPr lang="en-US" sz="2400" dirty="0" err="1" smtClean="0"/>
              <a:t>xrays</a:t>
            </a:r>
            <a:endParaRPr lang="en-US" sz="2400" dirty="0" smtClean="0"/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5701553" y="1344296"/>
            <a:ext cx="5641034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Treatment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5701553" y="1920558"/>
            <a:ext cx="6490447" cy="43561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**type </a:t>
            </a:r>
            <a:r>
              <a:rPr lang="en-US" sz="2400" dirty="0"/>
              <a:t>of treatment recommended is based on patient’s age, stage of disease, and radiographic </a:t>
            </a:r>
            <a:r>
              <a:rPr lang="en-US" sz="2400" dirty="0" smtClean="0"/>
              <a:t>class**</a:t>
            </a:r>
          </a:p>
          <a:p>
            <a:pPr marL="0" indent="0">
              <a:buNone/>
            </a:pPr>
            <a:r>
              <a:rPr lang="en-US" sz="2400" dirty="0" smtClean="0"/>
              <a:t>MAIN GOALS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u="sng" dirty="0" smtClean="0"/>
              <a:t>Symptomatic relief</a:t>
            </a:r>
            <a:r>
              <a:rPr lang="en-US" sz="2400" dirty="0" smtClean="0"/>
              <a:t>: NSAIDs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u="sng" dirty="0" smtClean="0"/>
              <a:t>Protected weight bearing </a:t>
            </a:r>
            <a:r>
              <a:rPr lang="en-US" sz="2400" dirty="0" smtClean="0"/>
              <a:t>through the acute phase with crutches +/- abduction brace</a:t>
            </a:r>
          </a:p>
          <a:p>
            <a:pPr marL="0" indent="0">
              <a:buNone/>
            </a:pPr>
            <a:r>
              <a:rPr lang="en-US" sz="2400" dirty="0" smtClean="0"/>
              <a:t>Can take 18mo to 2 years to </a:t>
            </a:r>
            <a:r>
              <a:rPr lang="en-US" sz="2400" smtClean="0"/>
              <a:t>fully subside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309936" y="181991"/>
            <a:ext cx="7978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chemeClr val="accent1"/>
                </a:solidFill>
              </a:rPr>
              <a:t>Leg-Calve-</a:t>
            </a:r>
            <a:r>
              <a:rPr lang="en-US" sz="4800" b="1" u="sng" dirty="0" err="1">
                <a:solidFill>
                  <a:schemeClr val="accent1"/>
                </a:solidFill>
              </a:rPr>
              <a:t>Perthes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7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build="p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3292" y="-40553"/>
            <a:ext cx="10545683" cy="140053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4800" b="1" u="sng" dirty="0" smtClean="0">
                <a:solidFill>
                  <a:schemeClr val="accent1"/>
                </a:solidFill>
              </a:rPr>
              <a:t>SCFE</a:t>
            </a:r>
            <a:r>
              <a:rPr lang="en-US" sz="4800" b="1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 smtClean="0">
                <a:solidFill>
                  <a:schemeClr val="accent1"/>
                </a:solidFill>
              </a:rPr>
              <a:t>(Slipped Capital Femoral Epiphysis)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95792" y="1175657"/>
            <a:ext cx="10565313" cy="455731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Femoral head Slips off the Femoral neck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“Ice cream falling off the cone”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Most common adolescent hip disorder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During rapid growth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Males: 13.4 y/o (12-16)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Females 12.2 y/o (10-14)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Younger: Hypothyroid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**Obesity**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Male (2 to 1.5 ratio)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Unilateral (40% BL)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9750" y="5732969"/>
            <a:ext cx="56025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</a:rPr>
              <a:t>SURGICAL EMERGENCY</a:t>
            </a:r>
            <a:endParaRPr lang="en-US" sz="3800" b="1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32693" y="2917371"/>
            <a:ext cx="6659307" cy="4011449"/>
            <a:chOff x="5532693" y="2917371"/>
            <a:chExt cx="6659307" cy="40114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693" y="2917371"/>
              <a:ext cx="6659307" cy="392954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32693" y="6590266"/>
              <a:ext cx="33866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333333"/>
                  </a:solidFill>
                  <a:latin typeface="Open Sans"/>
                </a:rPr>
                <a:t>Jorge </a:t>
              </a:r>
              <a:r>
                <a:rPr lang="en-US" sz="1600" dirty="0" smtClean="0">
                  <a:solidFill>
                    <a:srgbClr val="333333"/>
                  </a:solidFill>
                  <a:latin typeface="Open Sans"/>
                </a:rPr>
                <a:t>Muniz, PA-C, </a:t>
              </a:r>
              <a:r>
                <a:rPr lang="en-US" sz="1600" dirty="0">
                  <a:solidFill>
                    <a:srgbClr val="333333"/>
                  </a:solidFill>
                  <a:latin typeface="Open Sans"/>
                </a:rPr>
                <a:t>Medcomic.com</a:t>
              </a:r>
              <a:endParaRPr lang="en-US" sz="16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264" y="3101691"/>
            <a:ext cx="6539736" cy="36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/>
          <p:cNvSpPr txBox="1">
            <a:spLocks/>
          </p:cNvSpPr>
          <p:nvPr/>
        </p:nvSpPr>
        <p:spPr>
          <a:xfrm>
            <a:off x="309936" y="1344296"/>
            <a:ext cx="4396338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Symptoms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35221" y="1977033"/>
            <a:ext cx="5989808" cy="37417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PAINFUL LIMP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Acute or chronic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Hip pain (L&gt;R)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Commonly get referred thigh or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FF00"/>
                </a:solidFill>
              </a:rPr>
              <a:t> </a:t>
            </a:r>
            <a:r>
              <a:rPr lang="en-US" sz="2400" dirty="0" smtClean="0">
                <a:solidFill>
                  <a:srgbClr val="00FF00"/>
                </a:solidFill>
              </a:rPr>
              <a:t>  </a:t>
            </a:r>
            <a:r>
              <a:rPr lang="en-US" sz="2400" dirty="0">
                <a:solidFill>
                  <a:srgbClr val="00FF00"/>
                </a:solidFill>
              </a:rPr>
              <a:t>k</a:t>
            </a:r>
            <a:r>
              <a:rPr lang="en-US" sz="2400" dirty="0" smtClean="0">
                <a:solidFill>
                  <a:srgbClr val="00FF00"/>
                </a:solidFill>
              </a:rPr>
              <a:t>nee pain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+/- minor injury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Afebrile</a:t>
            </a: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5657583" y="1344296"/>
            <a:ext cx="5641034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Physical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Exam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6136977" y="1920558"/>
            <a:ext cx="6490447" cy="43561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Gait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Antalgic gait = Stable SCFE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NWB = Unstable </a:t>
            </a:r>
            <a:r>
              <a:rPr lang="en-US" sz="2400" dirty="0"/>
              <a:t>S</a:t>
            </a:r>
            <a:r>
              <a:rPr lang="en-US" sz="2400" dirty="0" smtClean="0"/>
              <a:t>CFE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Decreased hip ROM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Loss of Internal Rotation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Obligatory ER with hip flexion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Guarding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Limp </a:t>
            </a:r>
            <a:r>
              <a:rPr lang="en-US" sz="2400" dirty="0"/>
              <a:t>L</a:t>
            </a:r>
            <a:r>
              <a:rPr lang="en-US" sz="2400" dirty="0" smtClean="0"/>
              <a:t>ength Discrepancy (unstable)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Short and Externally rotated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9936" y="181991"/>
            <a:ext cx="7978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solidFill>
                  <a:srgbClr val="1CADE4"/>
                </a:solidFill>
                <a:ea typeface="+mj-ea"/>
                <a:cs typeface="+mj-cs"/>
              </a:rPr>
              <a:t>SCFE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/>
          <p:cNvSpPr txBox="1">
            <a:spLocks/>
          </p:cNvSpPr>
          <p:nvPr/>
        </p:nvSpPr>
        <p:spPr>
          <a:xfrm>
            <a:off x="309936" y="1344296"/>
            <a:ext cx="4396338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Tests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91674" y="1960552"/>
            <a:ext cx="5209879" cy="37417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Xray</a:t>
            </a:r>
            <a:r>
              <a:rPr lang="en-US" sz="2400" dirty="0" smtClean="0"/>
              <a:t> Pelvis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AP &amp; Frog-leg Lateral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/>
              <a:t>Frog-leg best at subtle SCFE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MRI if </a:t>
            </a:r>
            <a:r>
              <a:rPr lang="en-US" sz="2400" dirty="0" err="1" smtClean="0"/>
              <a:t>nl</a:t>
            </a:r>
            <a:r>
              <a:rPr lang="en-US" sz="2400" dirty="0" smtClean="0"/>
              <a:t> </a:t>
            </a:r>
            <a:r>
              <a:rPr lang="en-US" sz="2400" dirty="0" err="1" smtClean="0"/>
              <a:t>Xray</a:t>
            </a:r>
            <a:r>
              <a:rPr lang="en-US" sz="2400" dirty="0" smtClean="0"/>
              <a:t>: can dx pre-slip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err="1" smtClean="0"/>
              <a:t>Physeal</a:t>
            </a:r>
            <a:r>
              <a:rPr lang="en-US" sz="2200" dirty="0" smtClean="0"/>
              <a:t> edema or widening</a:t>
            </a: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5701553" y="1344296"/>
            <a:ext cx="5641034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Treatment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5701553" y="1920558"/>
            <a:ext cx="6490447" cy="43561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Percutaneous Screw Fixation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FF00"/>
                </a:solidFill>
              </a:rPr>
              <a:t>URGENT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Contralateral Pinning?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Correct the deformity after it heals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Minimal displacement: hip arthroscopy with chondroplasty (FAI surgery)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Displaced: Varus </a:t>
            </a:r>
            <a:r>
              <a:rPr lang="en-US" sz="2200" dirty="0" err="1" smtClean="0"/>
              <a:t>Derotational</a:t>
            </a:r>
            <a:r>
              <a:rPr lang="en-US" sz="2200" dirty="0" smtClean="0"/>
              <a:t> Osteotomy (VDRO)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309936" y="181991"/>
            <a:ext cx="7978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solidFill>
                  <a:schemeClr val="accent1"/>
                </a:solidFill>
              </a:rPr>
              <a:t>SCFE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82" y="181991"/>
            <a:ext cx="6812879" cy="570919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257143" y="2251867"/>
            <a:ext cx="3927799" cy="1015872"/>
            <a:chOff x="4180114" y="2554514"/>
            <a:chExt cx="4249495" cy="946820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4180114" y="2554514"/>
              <a:ext cx="672026" cy="6966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7630455" y="2902856"/>
              <a:ext cx="799154" cy="5984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6419276" y="1662986"/>
            <a:ext cx="2612572" cy="27141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7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build="p"/>
      <p:bldP spid="19" grpId="0"/>
      <p:bldP spid="9" grpId="0" animBg="1"/>
      <p:bldP spid="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35008"/>
            <a:ext cx="9404723" cy="140053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Case 1: </a:t>
            </a:r>
            <a:r>
              <a:rPr lang="en-US" sz="2400" b="1" dirty="0">
                <a:solidFill>
                  <a:srgbClr val="00FF00"/>
                </a:solidFill>
              </a:rPr>
              <a:t>Left leg pain x 13 days. Hasn’t walked in 12 days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39" y="1233715"/>
            <a:ext cx="11727543" cy="5014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7 y/o Female  No PMH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400" dirty="0" smtClean="0"/>
              <a:t>2 weeks ago </a:t>
            </a:r>
            <a:r>
              <a:rPr lang="en-US" sz="2400" u="sng" dirty="0" smtClean="0"/>
              <a:t>fell</a:t>
            </a:r>
            <a:r>
              <a:rPr lang="en-US" sz="2400" dirty="0" smtClean="0"/>
              <a:t> from a seated position off a rocking chair. </a:t>
            </a:r>
            <a:r>
              <a:rPr lang="en-US" sz="2400" u="sng" dirty="0" smtClean="0"/>
              <a:t>Walked and had no pain after</a:t>
            </a:r>
            <a:r>
              <a:rPr lang="en-US" sz="2400" dirty="0" smtClean="0"/>
              <a:t> the fall. </a:t>
            </a:r>
            <a:r>
              <a:rPr lang="en-US" sz="2400" u="sng" dirty="0" smtClean="0"/>
              <a:t>Next morning </a:t>
            </a:r>
            <a:r>
              <a:rPr lang="en-US" sz="2400" dirty="0" smtClean="0"/>
              <a:t>woke up with </a:t>
            </a:r>
            <a:r>
              <a:rPr lang="en-US" sz="2400" u="sng" dirty="0" smtClean="0"/>
              <a:t>left knee pain </a:t>
            </a:r>
            <a:r>
              <a:rPr lang="en-US" sz="2400" dirty="0" smtClean="0"/>
              <a:t>and </a:t>
            </a:r>
            <a:r>
              <a:rPr lang="en-US" sz="2400" u="sng" dirty="0" smtClean="0"/>
              <a:t>wouldn’t walk</a:t>
            </a:r>
          </a:p>
          <a:p>
            <a:pPr marL="0" indent="0">
              <a:buNone/>
            </a:pPr>
            <a:endParaRPr lang="en-US" sz="1400" u="sng" dirty="0"/>
          </a:p>
          <a:p>
            <a:pPr marL="0" indent="0">
              <a:buNone/>
            </a:pPr>
            <a:r>
              <a:rPr lang="en-US" sz="2400" dirty="0" smtClean="0"/>
              <a:t>2 days later, had a tactile </a:t>
            </a:r>
            <a:r>
              <a:rPr lang="en-US" sz="2400" u="sng" dirty="0" smtClean="0"/>
              <a:t>fever. </a:t>
            </a:r>
            <a:r>
              <a:rPr lang="en-US" sz="2400" dirty="0" smtClean="0"/>
              <a:t>Taken to local ER, </a:t>
            </a:r>
            <a:r>
              <a:rPr lang="en-US" sz="2400" u="sng" dirty="0" smtClean="0"/>
              <a:t>Temp 100.4</a:t>
            </a:r>
            <a:r>
              <a:rPr lang="en-US" sz="2400" dirty="0" smtClean="0"/>
              <a:t>. </a:t>
            </a:r>
            <a:r>
              <a:rPr lang="en-US" sz="2400" u="sng" dirty="0" smtClean="0"/>
              <a:t>Hip </a:t>
            </a:r>
            <a:r>
              <a:rPr lang="en-US" sz="2400" u="sng" dirty="0" err="1" smtClean="0"/>
              <a:t>Xray</a:t>
            </a:r>
            <a:r>
              <a:rPr lang="en-US" sz="2400" u="sng" dirty="0" smtClean="0"/>
              <a:t> Slight Narrowing</a:t>
            </a:r>
            <a:r>
              <a:rPr lang="en-US" sz="2400" dirty="0" smtClean="0"/>
              <a:t>. </a:t>
            </a:r>
            <a:r>
              <a:rPr lang="en-US" sz="2400" u="sng" dirty="0" smtClean="0"/>
              <a:t>Positive for </a:t>
            </a:r>
            <a:r>
              <a:rPr lang="en-US" sz="2400" u="sng" dirty="0" err="1" smtClean="0"/>
              <a:t>StrepA</a:t>
            </a:r>
            <a:r>
              <a:rPr lang="en-US" sz="2400" u="sng" dirty="0" smtClean="0"/>
              <a:t> </a:t>
            </a:r>
            <a:r>
              <a:rPr lang="en-US" sz="2400" dirty="0" smtClean="0"/>
              <a:t>and put on Amoxicillin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400" dirty="0" smtClean="0"/>
              <a:t>Day 7 of her ABX develops a rash, back to urgent care. </a:t>
            </a:r>
            <a:r>
              <a:rPr lang="en-US" sz="2400" u="sng" dirty="0" smtClean="0"/>
              <a:t>Still not walking</a:t>
            </a:r>
            <a:r>
              <a:rPr lang="en-US" sz="2400" dirty="0" smtClean="0"/>
              <a:t>! </a:t>
            </a:r>
            <a:r>
              <a:rPr lang="en-US" sz="2400" u="sng" dirty="0" smtClean="0"/>
              <a:t>Temp 99</a:t>
            </a:r>
            <a:r>
              <a:rPr lang="en-US" sz="2400" dirty="0" smtClean="0"/>
              <a:t>. Thought to be a drug rash. Stopped the Amoxicillin and put on </a:t>
            </a:r>
            <a:r>
              <a:rPr lang="en-US" sz="2400" dirty="0" err="1" smtClean="0"/>
              <a:t>Ceftin</a:t>
            </a:r>
            <a:r>
              <a:rPr lang="en-US" sz="2400" dirty="0" smtClean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CBC: </a:t>
            </a:r>
            <a:r>
              <a:rPr lang="en-US" sz="2400" u="sng" dirty="0" smtClean="0"/>
              <a:t>elevated WBC (13.6)</a:t>
            </a:r>
            <a:r>
              <a:rPr lang="en-US" sz="2400" dirty="0" smtClean="0"/>
              <a:t>, Anemic, </a:t>
            </a:r>
            <a:r>
              <a:rPr lang="en-US" sz="2400" dirty="0" err="1" smtClean="0"/>
              <a:t>Hgb</a:t>
            </a:r>
            <a:r>
              <a:rPr lang="en-US" sz="2400" dirty="0" smtClean="0"/>
              <a:t> 10.5, </a:t>
            </a:r>
            <a:r>
              <a:rPr lang="en-US" sz="2400" dirty="0" err="1" smtClean="0"/>
              <a:t>Hct</a:t>
            </a:r>
            <a:r>
              <a:rPr lang="en-US" sz="2400" dirty="0" smtClean="0"/>
              <a:t> 31.1, Platelets 724</a:t>
            </a:r>
          </a:p>
          <a:p>
            <a:pPr marL="0" indent="0">
              <a:buNone/>
            </a:pPr>
            <a:r>
              <a:rPr lang="en-US" sz="2400" dirty="0" smtClean="0"/>
              <a:t>PCP instructed the family OK not to take ABX since 7 days was sufficient 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97514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78549"/>
            <a:ext cx="9404723" cy="140053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Case 1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04686"/>
            <a:ext cx="11335657" cy="504371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Sees PCP the AM before coming to the </a:t>
            </a:r>
            <a:r>
              <a:rPr lang="en-US" sz="2400" dirty="0" err="1" smtClean="0"/>
              <a:t>ortho</a:t>
            </a:r>
            <a:r>
              <a:rPr lang="en-US" sz="2400" dirty="0" smtClean="0"/>
              <a:t> clinic, order labs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CBC: </a:t>
            </a:r>
            <a:r>
              <a:rPr lang="en-US" sz="2400" dirty="0" err="1" smtClean="0"/>
              <a:t>nl</a:t>
            </a:r>
            <a:r>
              <a:rPr lang="en-US" sz="2400" dirty="0" smtClean="0"/>
              <a:t> WBC (10), worsening anemia </a:t>
            </a:r>
            <a:r>
              <a:rPr lang="en-US" sz="2400" dirty="0" err="1" smtClean="0"/>
              <a:t>Hgb</a:t>
            </a:r>
            <a:r>
              <a:rPr lang="en-US" sz="2400" dirty="0" smtClean="0"/>
              <a:t>  9.1, </a:t>
            </a:r>
            <a:r>
              <a:rPr lang="en-US" sz="2400" dirty="0" err="1" smtClean="0"/>
              <a:t>Hct</a:t>
            </a:r>
            <a:r>
              <a:rPr lang="en-US" sz="2400" dirty="0" smtClean="0"/>
              <a:t> 28, Platelets 671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u="sng" dirty="0" err="1" smtClean="0">
                <a:solidFill>
                  <a:srgbClr val="FF0000"/>
                </a:solidFill>
              </a:rPr>
              <a:t>Sed</a:t>
            </a:r>
            <a:r>
              <a:rPr lang="en-US" sz="2400" b="1" u="sng" dirty="0" smtClean="0">
                <a:solidFill>
                  <a:srgbClr val="FF0000"/>
                </a:solidFill>
              </a:rPr>
              <a:t> Rate 95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DAY 13: Sees 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HASN’T WALKED IN 12 DAYS.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Parents still say that  tactilely she is still febrile (don’t have a thermometer)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No improvement in pain with Motrin or Tylenol.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Any small movement, she cries in pain.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27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78549"/>
            <a:ext cx="9404723" cy="140053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Case 1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04686"/>
            <a:ext cx="10726057" cy="504371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Vitals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Temp 98.2 F (took </a:t>
            </a:r>
            <a:r>
              <a:rPr lang="en-US" sz="2200" dirty="0" err="1" smtClean="0"/>
              <a:t>motrin</a:t>
            </a:r>
            <a:r>
              <a:rPr lang="en-US" sz="2200" dirty="0" smtClean="0"/>
              <a:t> 2 </a:t>
            </a:r>
            <a:r>
              <a:rPr lang="en-US" sz="2200" dirty="0" err="1" smtClean="0"/>
              <a:t>hrs</a:t>
            </a:r>
            <a:r>
              <a:rPr lang="en-US" sz="2200" dirty="0" smtClean="0"/>
              <a:t> prior)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Unable to get height and weight because she refuses to stand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Sitting in a baby stroller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Looks sick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SEVERE pain with even minor left hip ROM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Hip flexion contracture with obligatory 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Full knee ROM without pain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TTP at Psoas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7176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202" y="1152983"/>
            <a:ext cx="8497486" cy="4582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1764" y="216675"/>
            <a:ext cx="3041469" cy="1400530"/>
          </a:xfrm>
        </p:spPr>
        <p:txBody>
          <a:bodyPr/>
          <a:lstStyle/>
          <a:p>
            <a:r>
              <a:rPr lang="en-US" dirty="0" smtClean="0"/>
              <a:t>Day 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675"/>
            <a:ext cx="6539737" cy="6641325"/>
          </a:xfrm>
        </p:spPr>
      </p:pic>
    </p:spTree>
    <p:extLst>
      <p:ext uri="{BB962C8B-B14F-4D97-AF65-F5344CB8AC3E}">
        <p14:creationId xmlns:p14="http://schemas.microsoft.com/office/powerpoint/2010/main" val="372556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92" y="0"/>
            <a:ext cx="582164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48" y="0"/>
            <a:ext cx="6661547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233714" y="2830286"/>
            <a:ext cx="29029" cy="1741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51086" y="2859314"/>
            <a:ext cx="0" cy="435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942286" y="2859314"/>
            <a:ext cx="1320800" cy="783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57486" y="333829"/>
            <a:ext cx="3889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Day 13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2791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443318"/>
            <a:ext cx="89465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Admitted to Fairfax ED for STAT MRI with aspiration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Labs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400" dirty="0"/>
              <a:t>WBC	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pl-PL" sz="2400" b="1" dirty="0" smtClean="0">
                <a:solidFill>
                  <a:srgbClr val="FF0000"/>
                </a:solidFill>
              </a:rPr>
              <a:t>14.12 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/>
              <a:t>	4.80 - 13.00 x10 3/uL	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/>
              <a:t>Hgb</a:t>
            </a:r>
            <a:r>
              <a:rPr lang="en-US" sz="2400" dirty="0"/>
              <a:t>	</a:t>
            </a:r>
            <a:r>
              <a:rPr lang="en-US" sz="2400" dirty="0" smtClean="0"/>
              <a:t>			</a:t>
            </a:r>
            <a:r>
              <a:rPr lang="en-US" sz="2400" b="1" dirty="0" smtClean="0">
                <a:solidFill>
                  <a:srgbClr val="FF0000"/>
                </a:solidFill>
              </a:rPr>
              <a:t>9.5</a:t>
            </a:r>
            <a:r>
              <a:rPr lang="en-US" sz="2400" dirty="0" smtClean="0">
                <a:solidFill>
                  <a:srgbClr val="FF0000"/>
                </a:solidFill>
              </a:rPr>
              <a:t> 	</a:t>
            </a:r>
            <a:r>
              <a:rPr lang="en-US" sz="2400" dirty="0" smtClean="0"/>
              <a:t> </a:t>
            </a:r>
            <a:r>
              <a:rPr lang="en-US" sz="2400" dirty="0"/>
              <a:t>	11.5 - 14.5 g/</a:t>
            </a:r>
            <a:r>
              <a:rPr lang="en-US" sz="2400" dirty="0" err="1"/>
              <a:t>dL</a:t>
            </a:r>
            <a:r>
              <a:rPr lang="en-US" sz="2400" dirty="0"/>
              <a:t>	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Hematocrit	</a:t>
            </a:r>
            <a:r>
              <a:rPr lang="en-US" sz="2400" b="1" dirty="0">
                <a:solidFill>
                  <a:srgbClr val="FF0000"/>
                </a:solidFill>
              </a:rPr>
              <a:t>29.0</a:t>
            </a:r>
            <a:r>
              <a:rPr lang="en-US" sz="2400" dirty="0"/>
              <a:t>  	</a:t>
            </a:r>
            <a:r>
              <a:rPr lang="en-US" sz="2400" dirty="0" smtClean="0"/>
              <a:t>	33.0 </a:t>
            </a:r>
            <a:r>
              <a:rPr lang="en-US" sz="2400" dirty="0"/>
              <a:t>- 43.0 %	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400" dirty="0"/>
              <a:t>Platelets</a:t>
            </a:r>
            <a:r>
              <a:rPr lang="pl-PL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pl-PL" sz="2400" b="1" dirty="0" smtClean="0">
                <a:solidFill>
                  <a:srgbClr val="FF0000"/>
                </a:solidFill>
              </a:rPr>
              <a:t>681</a:t>
            </a:r>
            <a:r>
              <a:rPr lang="pl-PL" sz="2400" dirty="0" smtClean="0">
                <a:solidFill>
                  <a:srgbClr val="FF0000"/>
                </a:solidFill>
              </a:rPr>
              <a:t>  </a:t>
            </a:r>
            <a:r>
              <a:rPr lang="pl-PL" sz="2400" dirty="0"/>
              <a:t>	</a:t>
            </a:r>
            <a:r>
              <a:rPr lang="en-US" sz="2400" dirty="0" smtClean="0"/>
              <a:t>	</a:t>
            </a:r>
            <a:r>
              <a:rPr lang="pl-PL" sz="2400" dirty="0" smtClean="0"/>
              <a:t>140 </a:t>
            </a:r>
            <a:r>
              <a:rPr lang="pl-PL" sz="2400" dirty="0"/>
              <a:t>- 400 x10 </a:t>
            </a:r>
            <a:r>
              <a:rPr lang="pl-PL" sz="2400" dirty="0" smtClean="0"/>
              <a:t>3/uL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CRP				</a:t>
            </a:r>
            <a:r>
              <a:rPr lang="en-US" sz="2400" b="1" dirty="0" smtClean="0">
                <a:solidFill>
                  <a:srgbClr val="FF0000"/>
                </a:solidFill>
              </a:rPr>
              <a:t>6.3</a:t>
            </a:r>
            <a:r>
              <a:rPr lang="en-US" sz="2400" dirty="0" smtClean="0"/>
              <a:t>  </a:t>
            </a:r>
            <a:r>
              <a:rPr lang="en-US" sz="2400" dirty="0"/>
              <a:t>	</a:t>
            </a:r>
            <a:r>
              <a:rPr lang="en-US" sz="2400" dirty="0" smtClean="0"/>
              <a:t>	0.0 </a:t>
            </a:r>
            <a:r>
              <a:rPr lang="en-US" sz="2400" dirty="0"/>
              <a:t>- 0.8 </a:t>
            </a:r>
            <a:r>
              <a:rPr lang="en-US" sz="2400" dirty="0" smtClean="0"/>
              <a:t>mg/</a:t>
            </a:r>
            <a:r>
              <a:rPr lang="en-US" sz="2400" dirty="0" err="1" smtClean="0"/>
              <a:t>dL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ESR</a:t>
            </a:r>
            <a:r>
              <a:rPr lang="pl-PL" sz="2400" dirty="0" smtClean="0"/>
              <a:t>	</a:t>
            </a:r>
            <a:r>
              <a:rPr lang="en-US" sz="2400" dirty="0"/>
              <a:t>			</a:t>
            </a:r>
            <a:r>
              <a:rPr lang="en-US" sz="2400" b="1" dirty="0">
                <a:solidFill>
                  <a:srgbClr val="FF0000"/>
                </a:solidFill>
              </a:rPr>
              <a:t>99</a:t>
            </a:r>
            <a:r>
              <a:rPr lang="en-US" sz="2400" dirty="0"/>
              <a:t>				0 - 20 mm/</a:t>
            </a:r>
            <a:r>
              <a:rPr lang="en-US" sz="2400" dirty="0" err="1"/>
              <a:t>Hr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endParaRPr lang="pl-PL" sz="2400" dirty="0" smtClean="0"/>
          </a:p>
          <a:p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82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 smtClean="0"/>
              <a:t>Objectives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64261"/>
            <a:ext cx="1154588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Learn to recognize which pediatric limps are concerning and require urgent/emergent </a:t>
            </a:r>
            <a:r>
              <a:rPr lang="en-US" sz="3000" dirty="0" smtClean="0"/>
              <a:t>care. </a:t>
            </a:r>
          </a:p>
          <a:p>
            <a:pPr lvl="2"/>
            <a:r>
              <a:rPr lang="en-US" sz="3000" b="1" dirty="0" smtClean="0"/>
              <a:t>Ultimately</a:t>
            </a:r>
            <a:r>
              <a:rPr lang="en-US" sz="3000" dirty="0"/>
              <a:t>: When should you </a:t>
            </a:r>
            <a:r>
              <a:rPr lang="en-US" sz="3000" dirty="0" smtClean="0"/>
              <a:t>be concerned</a:t>
            </a:r>
          </a:p>
          <a:p>
            <a:pPr marL="914400" lvl="2" indent="0">
              <a:buNone/>
            </a:pPr>
            <a:r>
              <a:rPr lang="en-US" sz="900" dirty="0"/>
              <a:t> </a:t>
            </a: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Review </a:t>
            </a:r>
            <a:r>
              <a:rPr lang="en-US" sz="3000" dirty="0"/>
              <a:t>the most common and the most concerning etiologies of pediatric </a:t>
            </a:r>
            <a:r>
              <a:rPr lang="en-US" sz="3000" dirty="0" smtClean="0"/>
              <a:t>limp</a:t>
            </a:r>
          </a:p>
          <a:p>
            <a:pPr marL="800100" lvl="2" indent="0">
              <a:buNone/>
            </a:pPr>
            <a:r>
              <a:rPr lang="en-US" sz="800" dirty="0"/>
              <a:t> </a:t>
            </a: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Learn </a:t>
            </a:r>
            <a:r>
              <a:rPr lang="en-US" sz="3000" dirty="0"/>
              <a:t>how clinical, radiographic and lab values can help </a:t>
            </a:r>
            <a:r>
              <a:rPr lang="en-US" sz="3000" dirty="0" smtClean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you </a:t>
            </a:r>
            <a:r>
              <a:rPr lang="en-US" sz="3000" dirty="0"/>
              <a:t>differentiate between these various etiologies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>
                <a:solidFill>
                  <a:srgbClr val="00FF00"/>
                </a:solidFill>
              </a:rPr>
              <a:t>Kocher Criteria</a:t>
            </a:r>
            <a:endParaRPr lang="en-US" b="1" u="sng">
              <a:solidFill>
                <a:srgbClr val="00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6181" y="847776"/>
            <a:ext cx="10044545" cy="1068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sz="2600" smtClean="0">
                <a:latin typeface="Raleway"/>
              </a:rPr>
              <a:t>Used </a:t>
            </a:r>
            <a:r>
              <a:rPr lang="en-US" sz="2600">
                <a:latin typeface="Raleway"/>
              </a:rPr>
              <a:t>to identify septic hip arthritis vs. transient </a:t>
            </a:r>
            <a:r>
              <a:rPr lang="en-US" sz="2600" smtClean="0">
                <a:latin typeface="Raleway"/>
              </a:rPr>
              <a:t>synovitis</a:t>
            </a:r>
            <a:endParaRPr lang="en-US" sz="2400" b="0" i="0">
              <a:solidFill>
                <a:srgbClr val="FFFF00"/>
              </a:solidFill>
              <a:effectLst/>
              <a:latin typeface="Ralewa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9672" y="5189118"/>
            <a:ext cx="532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</a:t>
            </a:r>
            <a:r>
              <a:rPr lang="en-US"/>
              <a:t>J. Bone Joint Surg. Am. 1999;81:1662-70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73382" y="2287472"/>
            <a:ext cx="5860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FF00"/>
                </a:solidFill>
                <a:latin typeface="Raleway"/>
              </a:rPr>
              <a:t>1. Refusal to bear weight</a:t>
            </a:r>
          </a:p>
          <a:p>
            <a:r>
              <a:rPr lang="en-US" sz="3200" b="1" dirty="0" smtClean="0">
                <a:solidFill>
                  <a:srgbClr val="00FF00"/>
                </a:solidFill>
                <a:latin typeface="Raleway"/>
              </a:rPr>
              <a:t>2</a:t>
            </a:r>
            <a:r>
              <a:rPr lang="en-US" sz="3200" b="1" dirty="0">
                <a:solidFill>
                  <a:srgbClr val="00FF00"/>
                </a:solidFill>
                <a:latin typeface="Raleway"/>
              </a:rPr>
              <a:t>. </a:t>
            </a:r>
            <a:r>
              <a:rPr lang="en-US" sz="3200" b="1" dirty="0" smtClean="0">
                <a:solidFill>
                  <a:srgbClr val="00FF00"/>
                </a:solidFill>
                <a:latin typeface="Raleway"/>
              </a:rPr>
              <a:t>Fever </a:t>
            </a:r>
            <a:r>
              <a:rPr lang="en-US" sz="3200" b="1" dirty="0">
                <a:solidFill>
                  <a:srgbClr val="00FF00"/>
                </a:solidFill>
                <a:latin typeface="Raleway"/>
              </a:rPr>
              <a:t>&gt;</a:t>
            </a:r>
            <a:r>
              <a:rPr lang="en-US" sz="3200" b="1" dirty="0" smtClean="0">
                <a:solidFill>
                  <a:srgbClr val="00FF00"/>
                </a:solidFill>
                <a:latin typeface="Raleway"/>
              </a:rPr>
              <a:t>38.5°C </a:t>
            </a:r>
            <a:r>
              <a:rPr lang="en-US" sz="3200" b="1" dirty="0">
                <a:solidFill>
                  <a:srgbClr val="00FF00"/>
                </a:solidFill>
                <a:latin typeface="Raleway"/>
              </a:rPr>
              <a:t>(101.3°F</a:t>
            </a:r>
            <a:r>
              <a:rPr lang="en-US" sz="3200" b="1" dirty="0" smtClean="0">
                <a:solidFill>
                  <a:srgbClr val="00FF00"/>
                </a:solidFill>
                <a:latin typeface="Raleway"/>
              </a:rPr>
              <a:t>)</a:t>
            </a:r>
            <a:endParaRPr lang="en-US" sz="3200" b="1" dirty="0">
              <a:solidFill>
                <a:srgbClr val="00FF00"/>
              </a:solidFill>
              <a:latin typeface="Raleway"/>
            </a:endParaRPr>
          </a:p>
          <a:p>
            <a:r>
              <a:rPr lang="en-US" sz="3200" b="1" dirty="0" smtClean="0">
                <a:solidFill>
                  <a:srgbClr val="00FF00"/>
                </a:solidFill>
                <a:latin typeface="Raleway"/>
              </a:rPr>
              <a:t>3. WBC </a:t>
            </a:r>
            <a:r>
              <a:rPr lang="en-US" sz="3200" b="1" dirty="0">
                <a:solidFill>
                  <a:srgbClr val="00FF00"/>
                </a:solidFill>
                <a:latin typeface="Raleway"/>
              </a:rPr>
              <a:t>&gt;12,000 </a:t>
            </a:r>
            <a:r>
              <a:rPr lang="en-US" sz="3200" b="1" dirty="0" smtClean="0">
                <a:solidFill>
                  <a:srgbClr val="00FF00"/>
                </a:solidFill>
                <a:latin typeface="Raleway"/>
              </a:rPr>
              <a:t>cells/</a:t>
            </a:r>
            <a:r>
              <a:rPr lang="en-US" sz="3200" b="1" dirty="0" err="1" smtClean="0">
                <a:solidFill>
                  <a:srgbClr val="00FF00"/>
                </a:solidFill>
                <a:latin typeface="Raleway"/>
              </a:rPr>
              <a:t>uL</a:t>
            </a:r>
            <a:endParaRPr lang="en-US" sz="3200" b="1" dirty="0" smtClean="0">
              <a:solidFill>
                <a:srgbClr val="00FF00"/>
              </a:solidFill>
              <a:latin typeface="Raleway"/>
            </a:endParaRPr>
          </a:p>
          <a:p>
            <a:r>
              <a:rPr lang="en-US" sz="3200" b="1" dirty="0" smtClean="0">
                <a:solidFill>
                  <a:srgbClr val="00FF00"/>
                </a:solidFill>
                <a:latin typeface="Raleway"/>
              </a:rPr>
              <a:t>4. </a:t>
            </a:r>
            <a:r>
              <a:rPr lang="en-US" sz="3200" b="1" dirty="0">
                <a:solidFill>
                  <a:srgbClr val="00FF00"/>
                </a:solidFill>
                <a:latin typeface="Raleway"/>
              </a:rPr>
              <a:t>ESR &gt;40 </a:t>
            </a:r>
            <a:r>
              <a:rPr lang="en-US" sz="3200" b="1" dirty="0" smtClean="0">
                <a:solidFill>
                  <a:srgbClr val="00FF00"/>
                </a:solidFill>
                <a:latin typeface="Raleway"/>
              </a:rPr>
              <a:t>mm/h</a:t>
            </a:r>
            <a:endParaRPr lang="en-US" sz="3200" b="1" dirty="0">
              <a:solidFill>
                <a:srgbClr val="00FF00"/>
              </a:solidFill>
              <a:latin typeface="Raleway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190509" y="2133308"/>
          <a:ext cx="4457164" cy="301752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543868"/>
                <a:gridCol w="2913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# Criteria Met</a:t>
                      </a:r>
                      <a:endParaRPr lang="en-US" sz="24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Percentage chance of having Septic</a:t>
                      </a:r>
                      <a:r>
                        <a:rPr lang="en-US" sz="2400" baseline="0" smtClean="0"/>
                        <a:t> Arthritis</a:t>
                      </a:r>
                      <a:endParaRPr lang="en-US" sz="24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1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3%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2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40%</a:t>
                      </a:r>
                      <a:endParaRPr lang="en-US" sz="24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3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93%</a:t>
                      </a:r>
                      <a:endParaRPr lang="en-US" sz="24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4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99%</a:t>
                      </a:r>
                      <a:endParaRPr lang="en-US" sz="240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3654" y="4724472"/>
            <a:ext cx="566250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Raleway"/>
              </a:rPr>
              <a:t>**CRP </a:t>
            </a:r>
            <a:r>
              <a:rPr lang="en-US" sz="2800" b="1">
                <a:latin typeface="Raleway"/>
              </a:rPr>
              <a:t>&gt;20 mg/L or &gt;2mg/dL </a:t>
            </a:r>
            <a:r>
              <a:rPr lang="en-US" sz="2800" b="1" smtClean="0">
                <a:latin typeface="Raleway"/>
              </a:rPr>
              <a:t>**</a:t>
            </a:r>
            <a:endParaRPr lang="en-US" sz="2800" b="1">
              <a:latin typeface="Raleway"/>
            </a:endParaRPr>
          </a:p>
          <a:p>
            <a:r>
              <a:rPr lang="en-US" sz="2400" b="1">
                <a:latin typeface="Raleway"/>
              </a:rPr>
              <a:t>(not part of original criteria, but shown to be most reliable indicator)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75201" y="1443318"/>
            <a:ext cx="8946541" cy="419548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MRI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Septic arthritis with Psoas Abscess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URGENT I&amp;D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Cartilage of her hip was gone, underlying osteomyelitis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6 weeks IV ABX</a:t>
            </a:r>
          </a:p>
          <a:p>
            <a:pPr marL="0" indent="0">
              <a:buNone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pl-PL" sz="2400" dirty="0" smtClean="0"/>
          </a:p>
          <a:p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174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48" y="0"/>
            <a:ext cx="60801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08" y="264036"/>
            <a:ext cx="9404723" cy="1400530"/>
          </a:xfrm>
        </p:spPr>
        <p:txBody>
          <a:bodyPr/>
          <a:lstStyle/>
          <a:p>
            <a:r>
              <a:rPr lang="en-US" dirty="0" smtClean="0"/>
              <a:t>3 months post-op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53766" y="2815771"/>
            <a:ext cx="2838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Still has pain and limited hip ROM</a:t>
            </a:r>
          </a:p>
        </p:txBody>
      </p:sp>
    </p:spTree>
    <p:extLst>
      <p:ext uri="{BB962C8B-B14F-4D97-AF65-F5344CB8AC3E}">
        <p14:creationId xmlns:p14="http://schemas.microsoft.com/office/powerpoint/2010/main" val="380581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year post op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2773" r="16216" b="7820"/>
          <a:stretch/>
        </p:blipFill>
        <p:spPr>
          <a:xfrm>
            <a:off x="-757881" y="1309815"/>
            <a:ext cx="6993924" cy="5056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9" t="2154" r="20147" b="9131"/>
          <a:stretch/>
        </p:blipFill>
        <p:spPr>
          <a:xfrm>
            <a:off x="6236043" y="1288908"/>
            <a:ext cx="5955957" cy="50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6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2: Left hip pain x 2 weeks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0916" y="1480460"/>
            <a:ext cx="6676571" cy="4680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11 </a:t>
            </a:r>
            <a:r>
              <a:rPr lang="en-US" sz="2800" dirty="0" err="1"/>
              <a:t>y.o</a:t>
            </a:r>
            <a:r>
              <a:rPr lang="en-US" sz="2800" dirty="0"/>
              <a:t>. female  </a:t>
            </a:r>
            <a:r>
              <a:rPr lang="en-US" sz="2800" dirty="0" smtClean="0"/>
              <a:t>No PMH</a:t>
            </a:r>
          </a:p>
          <a:p>
            <a:pPr marL="0" indent="0">
              <a:buNone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L</a:t>
            </a:r>
            <a:r>
              <a:rPr lang="en-US" sz="2800" dirty="0" smtClean="0"/>
              <a:t>eft</a:t>
            </a:r>
            <a:r>
              <a:rPr lang="en-US" sz="2800" dirty="0"/>
              <a:t> hip pain </a:t>
            </a:r>
            <a:r>
              <a:rPr lang="en-US" sz="2800" dirty="0" smtClean="0"/>
              <a:t>x 2 </a:t>
            </a:r>
            <a:r>
              <a:rPr lang="en-US" sz="2800" dirty="0"/>
              <a:t>weeks after a </a:t>
            </a:r>
            <a:r>
              <a:rPr lang="en-US" sz="2800" dirty="0" smtClean="0"/>
              <a:t>fall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	</a:t>
            </a:r>
            <a:r>
              <a:rPr lang="en-US" sz="2800" dirty="0" smtClean="0"/>
              <a:t>jumping </a:t>
            </a:r>
            <a:r>
              <a:rPr lang="en-US" sz="2800" dirty="0"/>
              <a:t>over hurdles at camp and landed on her LLE "awkwardly."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Pain= sharp, non-radiating, </a:t>
            </a:r>
            <a:r>
              <a:rPr lang="en-US" sz="2800" dirty="0"/>
              <a:t>worse with </a:t>
            </a:r>
            <a:r>
              <a:rPr lang="en-US" sz="2800" dirty="0" smtClean="0"/>
              <a:t>movement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Able to walk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18314" y="1480460"/>
            <a:ext cx="425277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PE</a:t>
            </a:r>
            <a:r>
              <a:rPr lang="en-US" sz="2400" dirty="0" smtClean="0"/>
              <a:t>:  </a:t>
            </a:r>
          </a:p>
          <a:p>
            <a:endParaRPr lang="en-US" sz="14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Vitals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5’3” 130lbs 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Afebrile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AAO x 3, NAD</a:t>
            </a:r>
            <a:endParaRPr lang="en-US" sz="24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Slightly antalgic gait but FWB</a:t>
            </a:r>
            <a:endParaRPr lang="en-US" sz="24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TTP at the groin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Pain and Limited IR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248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245" y="-311098"/>
            <a:ext cx="8704353" cy="716909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37" y="-315223"/>
            <a:ext cx="4589763" cy="717322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884420" y="3271388"/>
            <a:ext cx="974360" cy="8209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786203" y="3507698"/>
            <a:ext cx="1049312" cy="9593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84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6311" y="1498284"/>
            <a:ext cx="89465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URGENT Percutaneous Screw Fixation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7 weeks post-op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Pain free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FWB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Only lacked 10 degrees IR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Full abduction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CLEARED FOR ALL ACTIVITIES</a:t>
            </a:r>
            <a:endParaRPr lang="en-US" sz="22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50" y="1853248"/>
            <a:ext cx="5168057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0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3: 1 year of left knee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724" y="1538515"/>
            <a:ext cx="9295110" cy="4898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16 y/o M with no PMH here for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opinion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Left knee pain x 1 year after a twisting injury during soccer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Didn’t get treatment for 2 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Was seen by an outside </a:t>
            </a:r>
            <a:r>
              <a:rPr lang="en-US" sz="2400" dirty="0" err="1" smtClean="0"/>
              <a:t>ortho</a:t>
            </a:r>
            <a:r>
              <a:rPr lang="en-US" sz="2400" dirty="0" smtClean="0"/>
              <a:t> group for concern for meniscus tear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MRI showed small lateral meniscus tear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 smtClean="0"/>
              <a:t>Tx</a:t>
            </a:r>
            <a:r>
              <a:rPr lang="en-US" sz="2400" dirty="0" smtClean="0"/>
              <a:t> included rest, NSAIDs, corticosteroid injection and months of physical therapy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Physical Therapist noted that he had minimal hip ROM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Has had no hip pain x 2 months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087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385261"/>
            <a:ext cx="10449078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Vitals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5’7”  187lbs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Afebrile</a:t>
            </a:r>
          </a:p>
          <a:p>
            <a:pPr marL="0" indent="0">
              <a:buNone/>
            </a:pPr>
            <a:r>
              <a:rPr lang="en-US" sz="2800" dirty="0" smtClean="0"/>
              <a:t>PE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IR of the Right was 40, Left was 0 and with mild pain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Obligate ER of the left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Full knee ROM, negative </a:t>
            </a:r>
            <a:r>
              <a:rPr lang="en-US" sz="2800" dirty="0" err="1" smtClean="0"/>
              <a:t>McMurry</a:t>
            </a:r>
            <a:endParaRPr lang="en-US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Gait: Significant Trendelenburg and External Foot progression of the left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981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98" y="-416497"/>
            <a:ext cx="7321858" cy="7274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211" y="-309050"/>
            <a:ext cx="7408583" cy="7351153"/>
          </a:xfrm>
        </p:spPr>
      </p:pic>
    </p:spTree>
    <p:extLst>
      <p:ext uri="{BB962C8B-B14F-4D97-AF65-F5344CB8AC3E}">
        <p14:creationId xmlns:p14="http://schemas.microsoft.com/office/powerpoint/2010/main" val="25824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59" y="291354"/>
            <a:ext cx="9404723" cy="1400530"/>
          </a:xfrm>
        </p:spPr>
        <p:txBody>
          <a:bodyPr/>
          <a:lstStyle/>
          <a:p>
            <a:r>
              <a:rPr lang="en-US" sz="6000" b="1" dirty="0" smtClean="0"/>
              <a:t>What is a Limp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7819" y="1290918"/>
            <a:ext cx="9197135" cy="42392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Asymmetric gait</a:t>
            </a:r>
          </a:p>
          <a:p>
            <a:r>
              <a:rPr lang="en-US" sz="2800" dirty="0"/>
              <a:t>Results in decreased time in the Stance Phase</a:t>
            </a:r>
          </a:p>
          <a:p>
            <a:r>
              <a:rPr lang="en-US" sz="2800" dirty="0" smtClean="0"/>
              <a:t>When it’s painful = Antalgic Gait</a:t>
            </a:r>
          </a:p>
          <a:p>
            <a:r>
              <a:rPr lang="en-US" sz="2800" dirty="0" smtClean="0"/>
              <a:t>Painless: Typically Trendelenburg Gait seen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4" y="3818964"/>
            <a:ext cx="11406676" cy="277035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953" y="115975"/>
            <a:ext cx="1711347" cy="350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6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57832"/>
            <a:ext cx="11545889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TREATMENT</a:t>
            </a:r>
          </a:p>
          <a:p>
            <a:pPr marL="0" indent="0">
              <a:buNone/>
            </a:pPr>
            <a:r>
              <a:rPr lang="en-US" sz="2400" u="sng" dirty="0" smtClean="0"/>
              <a:t>Option 1: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Percutaneous Screw Fixation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POSITVE: would stop further Slippage, minor surgery, WBAT after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NEGATIVE: wouldn’t correct the deformity, likely need a second surgery</a:t>
            </a:r>
          </a:p>
          <a:p>
            <a:pPr marL="0" indent="0">
              <a:buNone/>
            </a:pPr>
            <a:r>
              <a:rPr lang="en-US" sz="2400" u="sng" dirty="0" smtClean="0"/>
              <a:t>Option 2: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VDRO (Valgus </a:t>
            </a:r>
            <a:r>
              <a:rPr lang="en-US" sz="2400" dirty="0" err="1" smtClean="0"/>
              <a:t>Derotational</a:t>
            </a:r>
            <a:r>
              <a:rPr lang="en-US" sz="2400" dirty="0" smtClean="0"/>
              <a:t> Osteotomy)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POSITIVE: Would correct the deformity and regain his motion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NEGATIVE: Major surgery, would be NWB for 4-6 week and not able to run for 12 weeks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368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54" y="757518"/>
            <a:ext cx="4012975" cy="1400530"/>
          </a:xfrm>
        </p:spPr>
        <p:txBody>
          <a:bodyPr/>
          <a:lstStyle/>
          <a:p>
            <a:r>
              <a:rPr lang="en-US" dirty="0" smtClean="0"/>
              <a:t>They choose option 2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10 weeks post-op</a:t>
            </a:r>
            <a:br>
              <a:rPr lang="en-US" sz="2400" dirty="0" smtClean="0"/>
            </a:br>
            <a:r>
              <a:rPr lang="en-US" sz="2400" dirty="0" smtClean="0"/>
              <a:t>	-now FWB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-knee pain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-recently started PT 	to help with his hip  	ROM and strength 	now that the 	osteotomy is healed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06" y="-157482"/>
            <a:ext cx="8158828" cy="7131596"/>
          </a:xfrm>
        </p:spPr>
      </p:pic>
    </p:spTree>
    <p:extLst>
      <p:ext uri="{BB962C8B-B14F-4D97-AF65-F5344CB8AC3E}">
        <p14:creationId xmlns:p14="http://schemas.microsoft.com/office/powerpoint/2010/main" val="247841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577" y="1076902"/>
            <a:ext cx="9404723" cy="1400530"/>
          </a:xfrm>
        </p:spPr>
        <p:txBody>
          <a:bodyPr/>
          <a:lstStyle/>
          <a:p>
            <a:pPr algn="ctr"/>
            <a:r>
              <a:rPr lang="en-US" sz="6600" b="1" u="sng" dirty="0" smtClean="0">
                <a:solidFill>
                  <a:schemeClr val="tx1"/>
                </a:solidFill>
              </a:rPr>
              <a:t>BIGGEST TAKE AWAY</a:t>
            </a:r>
            <a:endParaRPr lang="en-US" sz="66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5577" y="2638798"/>
            <a:ext cx="9049217" cy="1852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When a child says they have </a:t>
            </a:r>
          </a:p>
          <a:p>
            <a:pPr marL="0" indent="0" algn="ctr">
              <a:buNone/>
            </a:pPr>
            <a:r>
              <a:rPr lang="en-US" sz="4000" dirty="0" smtClean="0"/>
              <a:t>knee pain…..</a:t>
            </a:r>
          </a:p>
          <a:p>
            <a:pPr marL="0" indent="0">
              <a:buNone/>
            </a:pP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46111" y="4652683"/>
            <a:ext cx="10268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1CADE4"/>
              </a:buClr>
              <a:buSzPct val="80000"/>
            </a:pPr>
            <a:r>
              <a:rPr lang="en-US" sz="6000" b="1" u="sng" dirty="0">
                <a:solidFill>
                  <a:srgbClr val="00FF00"/>
                </a:solidFill>
                <a:ea typeface="+mj-ea"/>
                <a:cs typeface="+mj-cs"/>
              </a:rPr>
              <a:t>ALWAYS EXAMINE THE HIPS</a:t>
            </a:r>
            <a:endParaRPr lang="en-US" sz="6000" dirty="0">
              <a:solidFill>
                <a:srgbClr val="00FF00"/>
              </a:solidFill>
              <a:ea typeface="+mj-ea"/>
              <a:cs typeface="+mj-cs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441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1500" b="1" dirty="0" smtClean="0">
                <a:solidFill>
                  <a:srgbClr val="00FF00"/>
                </a:solidFill>
              </a:rPr>
              <a:t>Thank you!</a:t>
            </a:r>
            <a:endParaRPr lang="en-US" sz="11500" b="1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3315661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720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577" y="1076902"/>
            <a:ext cx="9404723" cy="1400530"/>
          </a:xfrm>
        </p:spPr>
        <p:txBody>
          <a:bodyPr/>
          <a:lstStyle/>
          <a:p>
            <a:pPr algn="ctr"/>
            <a:r>
              <a:rPr lang="en-US" sz="6600" b="1" u="sng" dirty="0" smtClean="0">
                <a:solidFill>
                  <a:schemeClr val="tx1"/>
                </a:solidFill>
              </a:rPr>
              <a:t>BIGGEST TAKE AWAY</a:t>
            </a:r>
            <a:endParaRPr lang="en-US" sz="66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5577" y="2638798"/>
            <a:ext cx="9049217" cy="1852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When a child says they have </a:t>
            </a:r>
          </a:p>
          <a:p>
            <a:pPr marL="0" indent="0" algn="ctr">
              <a:buNone/>
            </a:pPr>
            <a:r>
              <a:rPr lang="en-US" sz="4000" dirty="0" smtClean="0"/>
              <a:t>knee pain…..</a:t>
            </a:r>
          </a:p>
          <a:p>
            <a:pPr marL="0" indent="0">
              <a:buNone/>
            </a:pP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46111" y="4652683"/>
            <a:ext cx="10268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1CADE4"/>
              </a:buClr>
              <a:buSzPct val="80000"/>
            </a:pPr>
            <a:r>
              <a:rPr lang="en-US" sz="6000" b="1" u="sng" dirty="0">
                <a:solidFill>
                  <a:srgbClr val="00FF00"/>
                </a:solidFill>
                <a:ea typeface="+mj-ea"/>
                <a:cs typeface="+mj-cs"/>
              </a:rPr>
              <a:t>ALWAYS EXAMINE THE HIPS</a:t>
            </a:r>
            <a:endParaRPr lang="en-US" sz="6000" dirty="0">
              <a:solidFill>
                <a:srgbClr val="00FF00"/>
              </a:solidFill>
              <a:ea typeface="+mj-ea"/>
              <a:cs typeface="+mj-cs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24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63696"/>
              </p:ext>
            </p:extLst>
          </p:nvPr>
        </p:nvGraphicFramePr>
        <p:xfrm>
          <a:off x="8032150" y="1757122"/>
          <a:ext cx="3699436" cy="406409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699436"/>
              </a:tblGrid>
              <a:tr h="74866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Teen (13-18)</a:t>
                      </a:r>
                      <a:endParaRPr lang="en-US" sz="32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426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B0F0"/>
                        </a:buClr>
                        <a:buSzPct val="80000"/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smtClean="0"/>
                        <a:t>SCFE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SzPct val="80000"/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smtClean="0"/>
                        <a:t>Dysplasia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SzPct val="80000"/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smtClean="0"/>
                        <a:t>Tarsal Coalition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SzPct val="80000"/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smtClean="0"/>
                        <a:t>Osgood-</a:t>
                      </a:r>
                      <a:r>
                        <a:rPr lang="en-US" sz="2400" dirty="0" err="1" smtClean="0"/>
                        <a:t>Schlatter</a:t>
                      </a:r>
                      <a:r>
                        <a:rPr lang="en-US" sz="2400" dirty="0" smtClean="0"/>
                        <a:t> Disease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SzPct val="80000"/>
                        <a:buFont typeface="Wingdings" panose="05000000000000000000" pitchFamily="2" charset="2"/>
                        <a:buChar char="v"/>
                      </a:pPr>
                      <a:endParaRPr lang="en-US" sz="2400" dirty="0" smtClean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21697"/>
              </p:ext>
            </p:extLst>
          </p:nvPr>
        </p:nvGraphicFramePr>
        <p:xfrm>
          <a:off x="4270823" y="1749248"/>
          <a:ext cx="3699436" cy="40721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699436"/>
              </a:tblGrid>
              <a:tr h="75190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Child </a:t>
                      </a:r>
                      <a:r>
                        <a:rPr lang="en-US" sz="3200" smtClean="0"/>
                        <a:t>(4-12)</a:t>
                      </a:r>
                      <a:endParaRPr lang="en-US" sz="32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259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B0F0"/>
                        </a:buClr>
                        <a:buSzPct val="80000"/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smtClean="0"/>
                        <a:t>Transient Synovitis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SzPct val="80000"/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smtClean="0"/>
                        <a:t>Septic Arthritis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SzPct val="80000"/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smtClean="0"/>
                        <a:t>Osteomyelitis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SzPct val="80000"/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smtClean="0"/>
                        <a:t>Legg-Calve-</a:t>
                      </a:r>
                      <a:r>
                        <a:rPr lang="en-US" sz="2400" dirty="0" err="1" smtClean="0"/>
                        <a:t>Perthes</a:t>
                      </a:r>
                      <a:endParaRPr lang="en-US" sz="2400" dirty="0" smtClean="0"/>
                    </a:p>
                    <a:p>
                      <a:pPr marL="285750" indent="-285750">
                        <a:buClr>
                          <a:srgbClr val="00B0F0"/>
                        </a:buClr>
                        <a:buSzPct val="80000"/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smtClean="0"/>
                        <a:t>Leg</a:t>
                      </a:r>
                      <a:r>
                        <a:rPr lang="en-US" sz="2400" baseline="0" dirty="0" smtClean="0"/>
                        <a:t> Length Discrepancy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SzPct val="80000"/>
                        <a:buFont typeface="Wingdings" panose="05000000000000000000" pitchFamily="2" charset="2"/>
                        <a:buChar char="v"/>
                      </a:pPr>
                      <a:r>
                        <a:rPr lang="en-US" sz="2400" baseline="0" dirty="0" smtClean="0"/>
                        <a:t>Sever’s Disease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SzPct val="80000"/>
                        <a:buFont typeface="Wingdings" panose="05000000000000000000" pitchFamily="2" charset="2"/>
                        <a:buChar char="v"/>
                      </a:pPr>
                      <a:r>
                        <a:rPr lang="en-US" sz="2400" baseline="0" dirty="0" smtClean="0"/>
                        <a:t>Kohler’s Disease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769714"/>
              </p:ext>
            </p:extLst>
          </p:nvPr>
        </p:nvGraphicFramePr>
        <p:xfrm>
          <a:off x="509496" y="1745765"/>
          <a:ext cx="3699436" cy="407544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699436"/>
              </a:tblGrid>
              <a:tr h="76883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Toddler (1-3)</a:t>
                      </a:r>
                      <a:endParaRPr lang="en-US" sz="32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30661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B0F0"/>
                        </a:buClr>
                        <a:buSzPct val="80000"/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smtClean="0"/>
                        <a:t>Transient Synovitis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SzPct val="80000"/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smtClean="0"/>
                        <a:t>Septic</a:t>
                      </a:r>
                      <a:r>
                        <a:rPr lang="en-US" sz="2400" baseline="0" dirty="0" smtClean="0"/>
                        <a:t> Arthritis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SzPct val="80000"/>
                        <a:buFont typeface="Wingdings" panose="05000000000000000000" pitchFamily="2" charset="2"/>
                        <a:buChar char="v"/>
                      </a:pPr>
                      <a:r>
                        <a:rPr lang="en-US" sz="2400" baseline="0" dirty="0" smtClean="0"/>
                        <a:t>Toddler’s Fracture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SzPct val="80000"/>
                        <a:buFont typeface="Wingdings" panose="05000000000000000000" pitchFamily="2" charset="2"/>
                        <a:buChar char="v"/>
                      </a:pPr>
                      <a:r>
                        <a:rPr lang="en-US" sz="2400" baseline="0" dirty="0" smtClean="0"/>
                        <a:t>CP 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SzPct val="80000"/>
                        <a:buFont typeface="Wingdings" panose="05000000000000000000" pitchFamily="2" charset="2"/>
                        <a:buChar char="v"/>
                      </a:pPr>
                      <a:r>
                        <a:rPr lang="en-US" sz="2400" baseline="0" dirty="0" smtClean="0"/>
                        <a:t>DDH (Hip Dysplasia)</a:t>
                      </a:r>
                    </a:p>
                    <a:p>
                      <a:pPr marL="285750" indent="-285750">
                        <a:buClr>
                          <a:srgbClr val="00B0F0"/>
                        </a:buClr>
                        <a:buSzPct val="80000"/>
                        <a:buFont typeface="Wingdings" panose="05000000000000000000" pitchFamily="2" charset="2"/>
                        <a:buChar char="v"/>
                      </a:pPr>
                      <a:r>
                        <a:rPr lang="en-US" sz="2400" baseline="0" dirty="0" smtClean="0"/>
                        <a:t>JRA (Juvenile Rheumatoid Arthritis)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6731" y="457200"/>
            <a:ext cx="8825658" cy="1146675"/>
          </a:xfrm>
        </p:spPr>
        <p:txBody>
          <a:bodyPr/>
          <a:lstStyle/>
          <a:p>
            <a:r>
              <a:rPr lang="en-US" sz="6000" dirty="0" smtClean="0"/>
              <a:t>Differential</a:t>
            </a:r>
            <a:r>
              <a:rPr lang="en-US" dirty="0" smtClean="0"/>
              <a:t> Diagnosis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59037" y="5881938"/>
            <a:ext cx="565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All ages: Tumors, Trauma </a:t>
            </a:r>
            <a:endParaRPr lang="en-US" sz="3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861912" y="2514600"/>
            <a:ext cx="8423066" cy="1535260"/>
            <a:chOff x="861912" y="2514600"/>
            <a:chExt cx="8423066" cy="1535260"/>
          </a:xfrm>
        </p:grpSpPr>
        <p:sp>
          <p:nvSpPr>
            <p:cNvPr id="11" name="Rectangle 10"/>
            <p:cNvSpPr/>
            <p:nvPr/>
          </p:nvSpPr>
          <p:spPr>
            <a:xfrm>
              <a:off x="861913" y="2514600"/>
              <a:ext cx="2629889" cy="425968"/>
            </a:xfrm>
            <a:prstGeom prst="rect">
              <a:avLst/>
            </a:prstGeom>
            <a:solidFill>
              <a:srgbClr val="00FF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11201" y="2927121"/>
              <a:ext cx="2138517" cy="378272"/>
            </a:xfrm>
            <a:prstGeom prst="rect">
              <a:avLst/>
            </a:prstGeom>
            <a:solidFill>
              <a:srgbClr val="00FF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61912" y="3278498"/>
              <a:ext cx="2683678" cy="396637"/>
            </a:xfrm>
            <a:prstGeom prst="rect">
              <a:avLst/>
            </a:prstGeom>
            <a:solidFill>
              <a:srgbClr val="00FF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11201" y="3675135"/>
              <a:ext cx="3018503" cy="374725"/>
            </a:xfrm>
            <a:prstGeom prst="rect">
              <a:avLst/>
            </a:prstGeom>
            <a:solidFill>
              <a:srgbClr val="00FF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70450" y="2514600"/>
              <a:ext cx="914528" cy="412521"/>
            </a:xfrm>
            <a:prstGeom prst="rect">
              <a:avLst/>
            </a:prstGeom>
            <a:solidFill>
              <a:srgbClr val="00FF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6489" y="-98609"/>
            <a:ext cx="11431054" cy="204352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4800" b="1" u="sng" dirty="0" smtClean="0">
                <a:solidFill>
                  <a:schemeClr val="accent1"/>
                </a:solidFill>
              </a:rPr>
              <a:t>Septic Arthritis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dirty="0" smtClean="0">
                <a:solidFill>
                  <a:srgbClr val="00FF00"/>
                </a:solidFill>
              </a:rPr>
              <a:t>  #1 thing you </a:t>
            </a:r>
            <a:r>
              <a:rPr lang="en-US" sz="3200" b="1" dirty="0" smtClean="0">
                <a:solidFill>
                  <a:srgbClr val="00FF00"/>
                </a:solidFill>
              </a:rPr>
              <a:t>MUST rule this out in all limping kids</a:t>
            </a:r>
            <a:endParaRPr lang="en-US" sz="4400" b="1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53850" y="1871697"/>
            <a:ext cx="10218949" cy="4679967"/>
          </a:xfrm>
        </p:spPr>
        <p:txBody>
          <a:bodyPr>
            <a:normAutofit fontScale="92500" lnSpcReduction="20000"/>
          </a:bodyPr>
          <a:lstStyle/>
          <a:p>
            <a:pPr>
              <a:buFont typeface="Vivaldi" panose="03020602050506090804" pitchFamily="66" charset="0"/>
              <a:buChar char="—"/>
            </a:pPr>
            <a:r>
              <a:rPr lang="en-US" sz="2800" dirty="0"/>
              <a:t>Serious bacterial infection within the joint</a:t>
            </a:r>
          </a:p>
          <a:p>
            <a:pPr lvl="1">
              <a:buFont typeface="Vivaldi" panose="03020602050506090804" pitchFamily="66" charset="0"/>
              <a:buChar char="—"/>
            </a:pPr>
            <a:r>
              <a:rPr lang="en-US" sz="2600" dirty="0"/>
              <a:t>Delay in treatment </a:t>
            </a:r>
            <a:r>
              <a:rPr lang="en-US" sz="2600" dirty="0" smtClean="0">
                <a:sym typeface="Wingdings" panose="05000000000000000000" pitchFamily="2" charset="2"/>
              </a:rPr>
              <a:t> cartilage damage</a:t>
            </a:r>
            <a:r>
              <a:rPr lang="en-US" sz="2600" dirty="0" smtClean="0"/>
              <a:t>, </a:t>
            </a:r>
            <a:r>
              <a:rPr lang="en-US" sz="2600" dirty="0"/>
              <a:t>AVN, osteomyelitis</a:t>
            </a:r>
          </a:p>
          <a:p>
            <a:pPr>
              <a:buFont typeface="Vivaldi" panose="03020602050506090804" pitchFamily="66" charset="0"/>
              <a:buChar char="—"/>
            </a:pPr>
            <a:r>
              <a:rPr lang="en-US" sz="2800" dirty="0" err="1" smtClean="0"/>
              <a:t>Hematogenus</a:t>
            </a:r>
            <a:r>
              <a:rPr lang="en-US" sz="2800" dirty="0" smtClean="0"/>
              <a:t> spread</a:t>
            </a:r>
          </a:p>
          <a:p>
            <a:pPr lvl="1">
              <a:buFont typeface="Vivaldi" panose="03020602050506090804" pitchFamily="66" charset="0"/>
              <a:buChar char="—"/>
            </a:pPr>
            <a:r>
              <a:rPr lang="en-US" sz="2200" dirty="0" smtClean="0"/>
              <a:t>Neonates: Group B Strep, Gram Negative Bacteria</a:t>
            </a:r>
          </a:p>
          <a:p>
            <a:pPr lvl="1">
              <a:buFont typeface="Vivaldi" panose="03020602050506090804" pitchFamily="66" charset="0"/>
              <a:buChar char="—"/>
            </a:pPr>
            <a:r>
              <a:rPr lang="en-US" sz="2200" dirty="0" smtClean="0"/>
              <a:t>Infants: MSSA, H. Influenza</a:t>
            </a:r>
          </a:p>
          <a:p>
            <a:pPr lvl="1">
              <a:buFont typeface="Vivaldi" panose="03020602050506090804" pitchFamily="66" charset="0"/>
              <a:buChar char="—"/>
            </a:pPr>
            <a:r>
              <a:rPr lang="en-US" sz="2200" dirty="0" smtClean="0"/>
              <a:t>Children: MSSA, Salmonella</a:t>
            </a:r>
          </a:p>
          <a:p>
            <a:pPr lvl="1">
              <a:buFont typeface="Vivaldi" panose="03020602050506090804" pitchFamily="66" charset="0"/>
              <a:buChar char="—"/>
            </a:pPr>
            <a:r>
              <a:rPr lang="en-US" sz="2200" dirty="0" smtClean="0"/>
              <a:t>Adolescents: MSSA, Gonorrhea</a:t>
            </a:r>
          </a:p>
          <a:p>
            <a:pPr>
              <a:buFont typeface="Vivaldi" panose="03020602050506090804" pitchFamily="66" charset="0"/>
              <a:buChar char="—"/>
            </a:pPr>
            <a:r>
              <a:rPr lang="en-US" sz="2800" dirty="0"/>
              <a:t>Can affect any body part and kids of any age but 50% are under the age of 2 </a:t>
            </a:r>
          </a:p>
          <a:p>
            <a:pPr lvl="1">
              <a:buFont typeface="Vivaldi" panose="03020602050506090804" pitchFamily="66" charset="0"/>
              <a:buChar char="—"/>
            </a:pPr>
            <a:r>
              <a:rPr lang="en-US" sz="2600" dirty="0"/>
              <a:t>0-2 y/o Hips 50%</a:t>
            </a:r>
          </a:p>
          <a:p>
            <a:pPr lvl="1">
              <a:buFont typeface="Vivaldi" panose="03020602050506090804" pitchFamily="66" charset="0"/>
              <a:buChar char="—"/>
            </a:pPr>
            <a:r>
              <a:rPr lang="en-US" sz="2600" dirty="0"/>
              <a:t>3+ Knees 50%, Hip 20% </a:t>
            </a:r>
            <a:endParaRPr lang="en-US" sz="2600" dirty="0" smtClean="0"/>
          </a:p>
          <a:p>
            <a:pPr>
              <a:buFont typeface="Vivaldi" panose="03020602050506090804" pitchFamily="66" charset="0"/>
              <a:buChar char="—"/>
            </a:pPr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676570" y="5888584"/>
            <a:ext cx="56025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</a:rPr>
              <a:t>SURGICAL EMERGENCY</a:t>
            </a:r>
            <a:endParaRPr lang="en-US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6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/>
          <p:cNvSpPr txBox="1">
            <a:spLocks/>
          </p:cNvSpPr>
          <p:nvPr/>
        </p:nvSpPr>
        <p:spPr>
          <a:xfrm>
            <a:off x="309936" y="1344296"/>
            <a:ext cx="4396338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Symptoms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1333" y="1920558"/>
            <a:ext cx="5989808" cy="37417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smtClean="0"/>
              <a:t>Refuse </a:t>
            </a:r>
            <a:r>
              <a:rPr lang="en-US" sz="2400" dirty="0" smtClean="0"/>
              <a:t>to </a:t>
            </a:r>
            <a:r>
              <a:rPr lang="en-US" sz="2400" smtClean="0"/>
              <a:t>bear weight or limp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FF00"/>
                </a:solidFill>
              </a:rPr>
              <a:t>Knee </a:t>
            </a:r>
            <a:r>
              <a:rPr lang="en-US" sz="2400" dirty="0" smtClean="0"/>
              <a:t>or hip pain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smtClean="0"/>
              <a:t>Fever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smtClean="0"/>
              <a:t>NO </a:t>
            </a:r>
            <a:r>
              <a:rPr lang="en-US" sz="2400" dirty="0" smtClean="0"/>
              <a:t>injury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No improvement </a:t>
            </a:r>
            <a:r>
              <a:rPr lang="en-US" sz="2400" smtClean="0"/>
              <a:t>with   NSAIDs/Motrin Challenge</a:t>
            </a:r>
            <a:endParaRPr lang="en-US" sz="2400" dirty="0" smtClean="0"/>
          </a:p>
          <a:p>
            <a:endParaRPr lang="en-US" sz="1600" dirty="0"/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5889812" y="1344296"/>
            <a:ext cx="5641034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Physical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Exam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5701553" y="1920558"/>
            <a:ext cx="6490447" cy="43561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Febrile or low grade fever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</a:t>
            </a:r>
            <a:r>
              <a:rPr lang="en-US" sz="2400" dirty="0" smtClean="0"/>
              <a:t>oxic/sick looking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Neonates less likely to be toxic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u="sng" smtClean="0"/>
              <a:t>SEVERE</a:t>
            </a:r>
            <a:r>
              <a:rPr lang="en-US" sz="2400" smtClean="0"/>
              <a:t> pain </a:t>
            </a:r>
            <a:r>
              <a:rPr lang="en-US" sz="2400" dirty="0" smtClean="0"/>
              <a:t>with </a:t>
            </a:r>
            <a:r>
              <a:rPr lang="en-US" sz="2400" smtClean="0"/>
              <a:t>passive ROM.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smtClean="0"/>
              <a:t>Positive </a:t>
            </a:r>
            <a:r>
              <a:rPr lang="en-US" sz="2200" dirty="0" smtClean="0"/>
              <a:t>Log Roll (hips)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Asymmetry in motion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Very hesitant to let you </a:t>
            </a:r>
            <a:r>
              <a:rPr lang="en-US" sz="2400" smtClean="0"/>
              <a:t>examine them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smtClean="0"/>
              <a:t>Hip held in flexion and ER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Can have TTP, erythema and when severe, visible effusion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9936" y="181991"/>
            <a:ext cx="79785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chemeClr val="accent1"/>
                </a:solidFill>
              </a:rPr>
              <a:t>Septic Arthritis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DFE3E5"/>
                </a:solidFill>
                <a:ea typeface="+mj-ea"/>
                <a:cs typeface="+mj-cs"/>
              </a:rPr>
              <a:t/>
            </a:r>
            <a:br>
              <a:rPr lang="en-US" sz="2800" dirty="0">
                <a:solidFill>
                  <a:srgbClr val="DFE3E5"/>
                </a:solidFill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2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>
                <a:solidFill>
                  <a:srgbClr val="00FF00"/>
                </a:solidFill>
              </a:rPr>
              <a:t>Kocher Criteria</a:t>
            </a:r>
            <a:endParaRPr lang="en-US" b="1" u="sng">
              <a:solidFill>
                <a:srgbClr val="00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6181" y="847776"/>
            <a:ext cx="10044545" cy="1068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sz="2600" smtClean="0">
                <a:latin typeface="Raleway"/>
              </a:rPr>
              <a:t>Used </a:t>
            </a:r>
            <a:r>
              <a:rPr lang="en-US" sz="2600">
                <a:latin typeface="Raleway"/>
              </a:rPr>
              <a:t>to identify septic hip arthritis vs. transient </a:t>
            </a:r>
            <a:r>
              <a:rPr lang="en-US" sz="2600" smtClean="0">
                <a:latin typeface="Raleway"/>
              </a:rPr>
              <a:t>synovitis</a:t>
            </a:r>
            <a:endParaRPr lang="en-US" sz="2400" b="0" i="0">
              <a:solidFill>
                <a:srgbClr val="FFFF00"/>
              </a:solidFill>
              <a:effectLst/>
              <a:latin typeface="Ralewa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9672" y="5189118"/>
            <a:ext cx="532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</a:t>
            </a:r>
            <a:r>
              <a:rPr lang="en-US"/>
              <a:t>J. Bone Joint Surg. Am. 1999;81:1662-70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73382" y="2287472"/>
            <a:ext cx="5860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FF00"/>
                </a:solidFill>
                <a:latin typeface="Raleway"/>
              </a:rPr>
              <a:t>1. Refusal to bear weight</a:t>
            </a:r>
          </a:p>
          <a:p>
            <a:r>
              <a:rPr lang="en-US" sz="3200" b="1" dirty="0" smtClean="0">
                <a:solidFill>
                  <a:srgbClr val="00FF00"/>
                </a:solidFill>
                <a:latin typeface="Raleway"/>
              </a:rPr>
              <a:t>2</a:t>
            </a:r>
            <a:r>
              <a:rPr lang="en-US" sz="3200" b="1" dirty="0">
                <a:solidFill>
                  <a:srgbClr val="00FF00"/>
                </a:solidFill>
                <a:latin typeface="Raleway"/>
              </a:rPr>
              <a:t>. </a:t>
            </a:r>
            <a:r>
              <a:rPr lang="en-US" sz="3200" b="1" dirty="0" smtClean="0">
                <a:solidFill>
                  <a:srgbClr val="00FF00"/>
                </a:solidFill>
                <a:latin typeface="Raleway"/>
              </a:rPr>
              <a:t>Fever </a:t>
            </a:r>
            <a:r>
              <a:rPr lang="en-US" sz="3200" b="1" dirty="0">
                <a:solidFill>
                  <a:srgbClr val="00FF00"/>
                </a:solidFill>
                <a:latin typeface="Raleway"/>
              </a:rPr>
              <a:t>&gt;</a:t>
            </a:r>
            <a:r>
              <a:rPr lang="en-US" sz="3200" b="1" dirty="0" smtClean="0">
                <a:solidFill>
                  <a:srgbClr val="00FF00"/>
                </a:solidFill>
                <a:latin typeface="Raleway"/>
              </a:rPr>
              <a:t>38.5°C </a:t>
            </a:r>
            <a:r>
              <a:rPr lang="en-US" sz="3200" b="1" dirty="0">
                <a:solidFill>
                  <a:srgbClr val="00FF00"/>
                </a:solidFill>
                <a:latin typeface="Raleway"/>
              </a:rPr>
              <a:t>(101.3°F</a:t>
            </a:r>
            <a:r>
              <a:rPr lang="en-US" sz="3200" b="1" dirty="0" smtClean="0">
                <a:solidFill>
                  <a:srgbClr val="00FF00"/>
                </a:solidFill>
                <a:latin typeface="Raleway"/>
              </a:rPr>
              <a:t>)</a:t>
            </a:r>
            <a:endParaRPr lang="en-US" sz="3200" b="1" dirty="0">
              <a:solidFill>
                <a:srgbClr val="00FF00"/>
              </a:solidFill>
              <a:latin typeface="Raleway"/>
            </a:endParaRPr>
          </a:p>
          <a:p>
            <a:r>
              <a:rPr lang="en-US" sz="3200" b="1" dirty="0" smtClean="0">
                <a:solidFill>
                  <a:srgbClr val="00FF00"/>
                </a:solidFill>
                <a:latin typeface="Raleway"/>
              </a:rPr>
              <a:t>3. WBC </a:t>
            </a:r>
            <a:r>
              <a:rPr lang="en-US" sz="3200" b="1" dirty="0">
                <a:solidFill>
                  <a:srgbClr val="00FF00"/>
                </a:solidFill>
                <a:latin typeface="Raleway"/>
              </a:rPr>
              <a:t>&gt;12,000 </a:t>
            </a:r>
            <a:r>
              <a:rPr lang="en-US" sz="3200" b="1" dirty="0" smtClean="0">
                <a:solidFill>
                  <a:srgbClr val="00FF00"/>
                </a:solidFill>
                <a:latin typeface="Raleway"/>
              </a:rPr>
              <a:t>cells/</a:t>
            </a:r>
            <a:r>
              <a:rPr lang="en-US" sz="3200" b="1" dirty="0" err="1" smtClean="0">
                <a:solidFill>
                  <a:srgbClr val="00FF00"/>
                </a:solidFill>
                <a:latin typeface="Raleway"/>
              </a:rPr>
              <a:t>uL</a:t>
            </a:r>
            <a:endParaRPr lang="en-US" sz="3200" b="1" dirty="0" smtClean="0">
              <a:solidFill>
                <a:srgbClr val="00FF00"/>
              </a:solidFill>
              <a:latin typeface="Raleway"/>
            </a:endParaRPr>
          </a:p>
          <a:p>
            <a:r>
              <a:rPr lang="en-US" sz="3200" b="1" dirty="0" smtClean="0">
                <a:solidFill>
                  <a:srgbClr val="00FF00"/>
                </a:solidFill>
                <a:latin typeface="Raleway"/>
              </a:rPr>
              <a:t>4. </a:t>
            </a:r>
            <a:r>
              <a:rPr lang="en-US" sz="3200" b="1" dirty="0">
                <a:solidFill>
                  <a:srgbClr val="00FF00"/>
                </a:solidFill>
                <a:latin typeface="Raleway"/>
              </a:rPr>
              <a:t>ESR &gt;40 </a:t>
            </a:r>
            <a:r>
              <a:rPr lang="en-US" sz="3200" b="1" dirty="0" smtClean="0">
                <a:solidFill>
                  <a:srgbClr val="00FF00"/>
                </a:solidFill>
                <a:latin typeface="Raleway"/>
              </a:rPr>
              <a:t>mm/h</a:t>
            </a:r>
            <a:endParaRPr lang="en-US" sz="3200" b="1" dirty="0">
              <a:solidFill>
                <a:srgbClr val="00FF00"/>
              </a:solidFill>
              <a:latin typeface="Raleway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190509" y="2133308"/>
          <a:ext cx="4457164" cy="301752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543868"/>
                <a:gridCol w="2913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# Criteria Met</a:t>
                      </a:r>
                      <a:endParaRPr lang="en-US" sz="24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Percentage chance of having Septic</a:t>
                      </a:r>
                      <a:r>
                        <a:rPr lang="en-US" sz="2400" baseline="0" smtClean="0"/>
                        <a:t> Arthritis</a:t>
                      </a:r>
                      <a:endParaRPr lang="en-US" sz="24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1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3%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2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40%</a:t>
                      </a:r>
                      <a:endParaRPr lang="en-US" sz="24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3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93%</a:t>
                      </a:r>
                      <a:endParaRPr lang="en-US" sz="24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4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99%</a:t>
                      </a:r>
                      <a:endParaRPr lang="en-US" sz="240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3654" y="4724472"/>
            <a:ext cx="566250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Raleway"/>
              </a:rPr>
              <a:t>**CRP </a:t>
            </a:r>
            <a:r>
              <a:rPr lang="en-US" sz="2800" b="1">
                <a:latin typeface="Raleway"/>
              </a:rPr>
              <a:t>&gt;20 mg/L or &gt;2mg/dL </a:t>
            </a:r>
            <a:r>
              <a:rPr lang="en-US" sz="2800" b="1" smtClean="0">
                <a:latin typeface="Raleway"/>
              </a:rPr>
              <a:t>**</a:t>
            </a:r>
            <a:endParaRPr lang="en-US" sz="2800" b="1">
              <a:latin typeface="Raleway"/>
            </a:endParaRPr>
          </a:p>
          <a:p>
            <a:r>
              <a:rPr lang="en-US" sz="2400" b="1">
                <a:latin typeface="Raleway"/>
              </a:rPr>
              <a:t>(not part of original criteria, but shown to be most reliable indicator)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11228</TotalTime>
  <Words>2033</Words>
  <Application>Microsoft Office PowerPoint</Application>
  <PresentationFormat>Widescreen</PresentationFormat>
  <Paragraphs>421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Century Gothic</vt:lpstr>
      <vt:lpstr>Open Sans</vt:lpstr>
      <vt:lpstr>Raleway</vt:lpstr>
      <vt:lpstr>Vivaldi</vt:lpstr>
      <vt:lpstr>Wingdings</vt:lpstr>
      <vt:lpstr>Wingdings 3</vt:lpstr>
      <vt:lpstr>Ion</vt:lpstr>
      <vt:lpstr>The Limping Child: The good, bad and do not miss</vt:lpstr>
      <vt:lpstr>Disclosures</vt:lpstr>
      <vt:lpstr>Objectives</vt:lpstr>
      <vt:lpstr>What is a Limp?</vt:lpstr>
      <vt:lpstr>BIGGEST TAKE AWAY</vt:lpstr>
      <vt:lpstr>Differential Diagnosis</vt:lpstr>
      <vt:lpstr>Septic Arthritis    #1 thing you MUST rule this out in all limping kids</vt:lpstr>
      <vt:lpstr>PowerPoint Presentation</vt:lpstr>
      <vt:lpstr>Kocher Criteria</vt:lpstr>
      <vt:lpstr>PowerPoint Presentation</vt:lpstr>
      <vt:lpstr>Transient (Toxic) Synovitis  * No. 1 Cause of limp/hip pain in children age 2-8</vt:lpstr>
      <vt:lpstr>PowerPoint Presentation</vt:lpstr>
      <vt:lpstr>PowerPoint Presentation</vt:lpstr>
      <vt:lpstr>Toddler’s Fractures</vt:lpstr>
      <vt:lpstr>PowerPoint Presentation</vt:lpstr>
      <vt:lpstr>PowerPoint Presentation</vt:lpstr>
      <vt:lpstr>Leg-Calve-Perthes     aka Perthes  </vt:lpstr>
      <vt:lpstr>PowerPoint Presentation</vt:lpstr>
      <vt:lpstr>PowerPoint Presentation</vt:lpstr>
      <vt:lpstr>PowerPoint Presentation</vt:lpstr>
      <vt:lpstr>SCFE (Slipped Capital Femoral Epiphysis)  </vt:lpstr>
      <vt:lpstr>PowerPoint Presentation</vt:lpstr>
      <vt:lpstr>PowerPoint Presentation</vt:lpstr>
      <vt:lpstr>Case 1: Left leg pain x 13 days. Hasn’t walked in 12 days </vt:lpstr>
      <vt:lpstr>Case 1</vt:lpstr>
      <vt:lpstr>Case 1</vt:lpstr>
      <vt:lpstr>Day 4</vt:lpstr>
      <vt:lpstr>PowerPoint Presentation</vt:lpstr>
      <vt:lpstr>Case 1</vt:lpstr>
      <vt:lpstr>Kocher Criteria</vt:lpstr>
      <vt:lpstr>Case 1</vt:lpstr>
      <vt:lpstr>3 months post-op</vt:lpstr>
      <vt:lpstr>1 year post op</vt:lpstr>
      <vt:lpstr>Case 2: Left hip pain x 2 weeks</vt:lpstr>
      <vt:lpstr>PowerPoint Presentation</vt:lpstr>
      <vt:lpstr>Case 2</vt:lpstr>
      <vt:lpstr>Case 3: 1 year of left knee pain</vt:lpstr>
      <vt:lpstr>Case 3</vt:lpstr>
      <vt:lpstr>PowerPoint Presentation</vt:lpstr>
      <vt:lpstr>Case 3</vt:lpstr>
      <vt:lpstr>They choose option 2   10 weeks post-op  -now FWB  -knee pain  -recently started PT  to help with his hip   ROM and strength  now that the  osteotomy is healed</vt:lpstr>
      <vt:lpstr>BIGGEST TAKE AWAY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Limping Child: The good, bad and do not miss</dc:title>
  <dc:creator>Crown, Kelly</dc:creator>
  <cp:lastModifiedBy>Crown, Kelly</cp:lastModifiedBy>
  <cp:revision>94</cp:revision>
  <dcterms:created xsi:type="dcterms:W3CDTF">2018-09-21T13:58:47Z</dcterms:created>
  <dcterms:modified xsi:type="dcterms:W3CDTF">2019-09-27T14:24:34Z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